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22" r:id="rId2"/>
    <p:sldId id="1141" r:id="rId3"/>
    <p:sldId id="1249" r:id="rId4"/>
    <p:sldId id="976" r:id="rId5"/>
    <p:sldId id="1250" r:id="rId6"/>
    <p:sldId id="1251" r:id="rId7"/>
    <p:sldId id="1252" r:id="rId8"/>
    <p:sldId id="1253" r:id="rId9"/>
    <p:sldId id="1254" r:id="rId10"/>
    <p:sldId id="1255" r:id="rId11"/>
    <p:sldId id="1256" r:id="rId12"/>
    <p:sldId id="1263" r:id="rId13"/>
    <p:sldId id="1257" r:id="rId14"/>
    <p:sldId id="1260" r:id="rId15"/>
    <p:sldId id="1258" r:id="rId16"/>
    <p:sldId id="1259" r:id="rId17"/>
    <p:sldId id="1261" r:id="rId18"/>
    <p:sldId id="1262" r:id="rId19"/>
    <p:sldId id="1203" r:id="rId20"/>
    <p:sldId id="1264" r:id="rId21"/>
    <p:sldId id="1265" r:id="rId22"/>
    <p:sldId id="1266" r:id="rId23"/>
    <p:sldId id="1267" r:id="rId24"/>
    <p:sldId id="1268" r:id="rId25"/>
    <p:sldId id="1269" r:id="rId26"/>
    <p:sldId id="1271" r:id="rId27"/>
    <p:sldId id="1270" r:id="rId28"/>
    <p:sldId id="1272" r:id="rId29"/>
    <p:sldId id="1273" r:id="rId30"/>
    <p:sldId id="1274" r:id="rId31"/>
    <p:sldId id="1275" r:id="rId32"/>
    <p:sldId id="259" r:id="rId33"/>
  </p:sldIdLst>
  <p:sldSz cx="36576000" cy="20574000"/>
  <p:notesSz cx="6858000" cy="9144000"/>
  <p:custDataLst>
    <p:tags r:id="rId36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C957"/>
    <a:srgbClr val="83D47A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34" d="100"/>
          <a:sy n="34" d="100"/>
        </p:scale>
        <p:origin x="192" y="38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9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96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3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76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36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5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3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5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3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90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41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8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33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3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52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58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12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18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52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2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98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1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52.png"/><Relationship Id="rId9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4.png"/><Relationship Id="rId3" Type="http://schemas.openxmlformats.org/officeDocument/2006/relationships/image" Target="../media/image139.png"/><Relationship Id="rId7" Type="http://schemas.openxmlformats.org/officeDocument/2006/relationships/image" Target="../media/image149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41.png"/><Relationship Id="rId5" Type="http://schemas.openxmlformats.org/officeDocument/2006/relationships/image" Target="../media/image147.png"/><Relationship Id="rId10" Type="http://schemas.openxmlformats.org/officeDocument/2006/relationships/image" Target="../media/image140.png"/><Relationship Id="rId4" Type="http://schemas.openxmlformats.org/officeDocument/2006/relationships/image" Target="../media/image143.png"/><Relationship Id="rId9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nips.cc/paper/7875-visualizing-the-loss-landscape-of-neural-nets.pdf" TargetMode="External"/><Relationship Id="rId4" Type="http://schemas.openxmlformats.org/officeDocument/2006/relationships/image" Target="../media/image20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hyperlink" Target="https://papers.nips.cc/paper/7875-visualizing-the-loss-landscape-of-neural-nets.pdf" TargetMode="External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3" Type="http://schemas.openxmlformats.org/officeDocument/2006/relationships/image" Target="../media/image222.png"/><Relationship Id="rId21" Type="http://schemas.openxmlformats.org/officeDocument/2006/relationships/image" Target="../media/image239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5" Type="http://schemas.openxmlformats.org/officeDocument/2006/relationships/image" Target="../media/image224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28" Type="http://schemas.openxmlformats.org/officeDocument/2006/relationships/image" Target="../media/image246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14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14.png"/><Relationship Id="rId18" Type="http://schemas.openxmlformats.org/officeDocument/2006/relationships/image" Target="../media/image258.png"/><Relationship Id="rId3" Type="http://schemas.openxmlformats.org/officeDocument/2006/relationships/hyperlink" Target="https://papers.nips.cc/paper/7875-visualizing-the-loss-landscape-of-neural-nets.pdf" TargetMode="External"/><Relationship Id="rId21" Type="http://schemas.openxmlformats.org/officeDocument/2006/relationships/image" Target="../media/image261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77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64.png"/><Relationship Id="rId5" Type="http://schemas.openxmlformats.org/officeDocument/2006/relationships/image" Target="../media/image267.png"/><Relationship Id="rId15" Type="http://schemas.openxmlformats.org/officeDocument/2006/relationships/image" Target="../media/image276.png"/><Relationship Id="rId23" Type="http://schemas.openxmlformats.org/officeDocument/2006/relationships/image" Target="../media/image263.png"/><Relationship Id="rId10" Type="http://schemas.openxmlformats.org/officeDocument/2006/relationships/image" Target="../media/image272.png"/><Relationship Id="rId19" Type="http://schemas.openxmlformats.org/officeDocument/2006/relationships/image" Target="../media/image259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5.png"/><Relationship Id="rId22" Type="http://schemas.openxmlformats.org/officeDocument/2006/relationships/image" Target="../media/image2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18" Type="http://schemas.openxmlformats.org/officeDocument/2006/relationships/image" Target="../media/image294.png"/><Relationship Id="rId26" Type="http://schemas.openxmlformats.org/officeDocument/2006/relationships/image" Target="../media/image302.png"/><Relationship Id="rId3" Type="http://schemas.openxmlformats.org/officeDocument/2006/relationships/image" Target="../media/image279.png"/><Relationship Id="rId21" Type="http://schemas.openxmlformats.org/officeDocument/2006/relationships/image" Target="../media/image297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5" Type="http://schemas.openxmlformats.org/officeDocument/2006/relationships/image" Target="../media/image30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92.png"/><Relationship Id="rId20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24" Type="http://schemas.openxmlformats.org/officeDocument/2006/relationships/image" Target="../media/image300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23" Type="http://schemas.openxmlformats.org/officeDocument/2006/relationships/image" Target="../media/image299.png"/><Relationship Id="rId10" Type="http://schemas.openxmlformats.org/officeDocument/2006/relationships/image" Target="../media/image286.png"/><Relationship Id="rId19" Type="http://schemas.openxmlformats.org/officeDocument/2006/relationships/image" Target="../media/image295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Relationship Id="rId22" Type="http://schemas.openxmlformats.org/officeDocument/2006/relationships/image" Target="../media/image298.png"/><Relationship Id="rId27" Type="http://schemas.openxmlformats.org/officeDocument/2006/relationships/image" Target="../media/image3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214.png"/><Relationship Id="rId3" Type="http://schemas.openxmlformats.org/officeDocument/2006/relationships/image" Target="../media/image304.png"/><Relationship Id="rId21" Type="http://schemas.openxmlformats.org/officeDocument/2006/relationships/image" Target="../media/image319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17" Type="http://schemas.openxmlformats.org/officeDocument/2006/relationships/image" Target="../media/image274.png"/><Relationship Id="rId25" Type="http://schemas.openxmlformats.org/officeDocument/2006/relationships/image" Target="../media/image32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7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32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23" Type="http://schemas.openxmlformats.org/officeDocument/2006/relationships/image" Target="../media/image321.png"/><Relationship Id="rId10" Type="http://schemas.openxmlformats.org/officeDocument/2006/relationships/image" Target="../media/image311.png"/><Relationship Id="rId19" Type="http://schemas.openxmlformats.org/officeDocument/2006/relationships/image" Target="../media/image224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7.png"/><Relationship Id="rId21" Type="http://schemas.openxmlformats.org/officeDocument/2006/relationships/image" Target="../media/image375.png"/><Relationship Id="rId34" Type="http://schemas.openxmlformats.org/officeDocument/2006/relationships/image" Target="../media/image388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36" Type="http://schemas.openxmlformats.org/officeDocument/2006/relationships/image" Target="../media/image346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5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57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46.png"/><Relationship Id="rId5" Type="http://schemas.openxmlformats.org/officeDocument/2006/relationships/image" Target="../media/image359.png"/><Relationship Id="rId10" Type="http://schemas.openxmlformats.org/officeDocument/2006/relationships/image" Target="../media/image379.png"/><Relationship Id="rId4" Type="http://schemas.openxmlformats.org/officeDocument/2006/relationships/image" Target="../media/image358.png"/><Relationship Id="rId9" Type="http://schemas.openxmlformats.org/officeDocument/2006/relationships/image" Target="../media/image37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hyperlink" Target="https://en.wikipedia.org/wiki/Doi_(identifier)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hyperlink" Target="https://doi.org/10.1016%2F0364-0213%2890%2990002-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56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56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41D49648-FF66-45FB-A59D-8CA808A5607B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E68BD65-F222-4EE2-956B-BF4EE0D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3BDFC06-56BA-457C-B50E-17557E9896C4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5FEE41C-DBC4-4182-90B5-8B82C36D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10FF098C-F1AA-4A28-90FD-1C76C1F1083F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FB0A9C8-E024-4A3B-875F-C758CFEDF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same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24574500" y="12096750"/>
            <a:ext cx="918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trigger word detection</a:t>
            </a:r>
          </a:p>
        </p:txBody>
      </p:sp>
    </p:spTree>
    <p:extLst>
      <p:ext uri="{BB962C8B-B14F-4D97-AF65-F5344CB8AC3E}">
        <p14:creationId xmlns:p14="http://schemas.microsoft.com/office/powerpoint/2010/main" val="20048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60593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66174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Many-to-one, non-causal</a:t>
            </a:r>
          </a:p>
          <a:p>
            <a:endParaRPr lang="en-US" dirty="0"/>
          </a:p>
          <a:p>
            <a:r>
              <a:rPr lang="en-US" dirty="0"/>
              <a:t>e.g. video grading system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25FE9D-8952-4FC9-94F6-5B2901C3CC58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8BBE317-F605-40FB-AB57-3BD27C41E233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498D9A-6122-46D2-AA37-CAF8074D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6B2DAE-AE9F-45BB-95A5-C6A35D29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A2CCB095-9DF9-408A-A10C-F2B26468848E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616294-19C5-4989-80AB-E70A658479EE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FB0724-03A5-4928-B4C3-18A4DDC4EEB1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43599AF-07BF-4625-B0A4-B21B4376CD95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449134-E357-4692-ACAB-231F6727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F67DCF3C-70E8-4B59-BE4E-72C0652BC780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89AC93-A208-46F8-BDF3-74396EBC1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3133844-5B09-4F0A-A672-5F38A2251277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95D9203-CBF5-4537-BF63-23ECFF5F7D45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37B028-4686-4B43-AA96-60DADAEE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00FC7-DC76-49F6-A4FB-0FA61778325E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7DC363-3621-4410-87FE-0DD0D5801C6D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80CE3C-1FF5-4729-9F81-95FA2167546E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195155-3FF2-49EB-BF7E-9412F93B323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A08A3D-30F2-4823-A363-8D08ED1D704E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CA6D1F9-27C3-4E3C-82A8-4F89796C620C}"/>
              </a:ext>
            </a:extLst>
          </p:cNvPr>
          <p:cNvSpPr/>
          <p:nvPr/>
        </p:nvSpPr>
        <p:spPr bwMode="auto">
          <a:xfrm rot="16200000">
            <a:off x="9128614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/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E44800-6F47-4323-9D69-D695F57B2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22" y="14896703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Right 50">
            <a:extLst>
              <a:ext uri="{FF2B5EF4-FFF2-40B4-BE49-F238E27FC236}">
                <a16:creationId xmlns:a16="http://schemas.microsoft.com/office/drawing/2014/main" id="{69B132A7-3BBF-489B-909B-2FC6938BEAC9}"/>
              </a:ext>
            </a:extLst>
          </p:cNvPr>
          <p:cNvSpPr/>
          <p:nvPr/>
        </p:nvSpPr>
        <p:spPr bwMode="auto">
          <a:xfrm rot="16200000">
            <a:off x="12935752" y="136908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/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3C5FEA-085C-4A63-BFB6-2C566F93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860" y="14896702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row: Right 52">
            <a:extLst>
              <a:ext uri="{FF2B5EF4-FFF2-40B4-BE49-F238E27FC236}">
                <a16:creationId xmlns:a16="http://schemas.microsoft.com/office/drawing/2014/main" id="{5D49A34D-7F0A-4DE3-8E94-712E11EE8BF6}"/>
              </a:ext>
            </a:extLst>
          </p:cNvPr>
          <p:cNvSpPr/>
          <p:nvPr/>
        </p:nvSpPr>
        <p:spPr bwMode="auto">
          <a:xfrm rot="16200000">
            <a:off x="20850078" y="1369086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/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BF6421-42AF-4F83-8A52-F38BE955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2186" y="14896704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FC4153-975F-4299-97F0-89D786C83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AC9A9-A658-4072-BDE4-E919345A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72C794-28BE-4266-B734-D2AF1D02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1FB2B0-38D3-4BBC-9B21-7CAF8DE0D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AFF2A25-057B-42AD-B40F-BA5C0400F0E4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D7021D-F637-4E73-A5FE-3FB6C1FA6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1AB2FEE-FA05-4FFC-A013-62AA19E4BF57}"/>
              </a:ext>
            </a:extLst>
          </p:cNvPr>
          <p:cNvSpPr/>
          <p:nvPr/>
        </p:nvSpPr>
        <p:spPr bwMode="auto">
          <a:xfrm>
            <a:off x="11142772" y="4365045"/>
            <a:ext cx="5188688" cy="1057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Global pooling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/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C240C34-B4B5-46E8-B913-18CFD215F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396" y="4368744"/>
                <a:ext cx="605935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300942F-1A47-4414-A2C3-1A4773852AEC}"/>
              </a:ext>
            </a:extLst>
          </p:cNvPr>
          <p:cNvCxnSpPr>
            <a:cxnSpLocks/>
          </p:cNvCxnSpPr>
          <p:nvPr/>
        </p:nvCxnSpPr>
        <p:spPr>
          <a:xfrm>
            <a:off x="16331460" y="4893598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07CEF8-E095-4C2F-B1EE-DF966D5F870D}"/>
              </a:ext>
            </a:extLst>
          </p:cNvPr>
          <p:cNvCxnSpPr>
            <a:cxnSpLocks/>
            <a:stCxn id="33" idx="0"/>
            <a:endCxn id="2" idx="1"/>
          </p:cNvCxnSpPr>
          <p:nvPr/>
        </p:nvCxnSpPr>
        <p:spPr>
          <a:xfrm flipV="1">
            <a:off x="6737964" y="4893599"/>
            <a:ext cx="4404808" cy="13828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4B550AC-C6D3-49F2-AD11-C53E7C94776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522654" y="5342284"/>
            <a:ext cx="1917439" cy="93412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241174-9D5B-4316-945C-C4B8FF0B2593}"/>
              </a:ext>
            </a:extLst>
          </p:cNvPr>
          <p:cNvCxnSpPr>
            <a:cxnSpLocks/>
            <a:stCxn id="40" idx="0"/>
            <a:endCxn id="2" idx="2"/>
          </p:cNvCxnSpPr>
          <p:nvPr/>
        </p:nvCxnSpPr>
        <p:spPr>
          <a:xfrm flipH="1" flipV="1">
            <a:off x="13737116" y="5422153"/>
            <a:ext cx="544955" cy="85425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AB6828A-38CE-4F3D-B1C3-9E3D5A250551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15638627" y="5415694"/>
            <a:ext cx="5749984" cy="128362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680251E-7E83-408E-B45D-8C0F49D03826}"/>
              </a:ext>
            </a:extLst>
          </p:cNvPr>
          <p:cNvSpPr txBox="1"/>
          <p:nvPr/>
        </p:nvSpPr>
        <p:spPr>
          <a:xfrm>
            <a:off x="15837170" y="6057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64026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5343923" y="1369086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31" y="1489670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5712947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9546246" y="914549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3346252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1293503" y="914549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0835282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611" y="627641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6650622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0483921" y="1109349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4283927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9182331" y="1109349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6824569" y="1043821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557" y="1002738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298" y="1007962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10" y="1007962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953" y="1009478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4265135" y="1109349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351" y="1051964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25000762" y="10519645"/>
            <a:ext cx="9030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One-to-many</a:t>
            </a:r>
          </a:p>
          <a:p>
            <a:endParaRPr lang="en-US" dirty="0"/>
          </a:p>
          <a:p>
            <a:r>
              <a:rPr lang="en-US" dirty="0"/>
              <a:t>e.g. music or video generator, with input being a latent variable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534392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53" y="627641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9128614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43" y="627641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2888031" y="7819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360" y="627641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7578674" y="670127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136336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19290715" y="670127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16710706" y="607163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/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Self-regression: Sample from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and feed it as the next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until &lt;EOS&gt; token is reached   </a:t>
                </a:r>
                <a:r>
                  <a:rPr lang="en-US" dirty="0" err="1"/>
                  <a:t>np.random.choice</a:t>
                </a:r>
                <a:r>
                  <a:rPr lang="en-US" dirty="0"/>
                  <a:t>(p=prob)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75DD4-5DD4-4C3E-A03E-B2258DEF3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23" y="16435005"/>
                <a:ext cx="29426335" cy="1754326"/>
              </a:xfrm>
              <a:prstGeom prst="rect">
                <a:avLst/>
              </a:prstGeom>
              <a:blipFill>
                <a:blip r:embed="rId13"/>
                <a:stretch>
                  <a:fillRect l="-1098" t="-9722" r="-1305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62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variants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11330519" y="1182273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27" y="13028573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11699543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15532842" y="7277363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9332848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27280099" y="727736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679DA01B-CB8C-428D-B1B2-2694D4D0C276}"/>
              </a:ext>
            </a:extLst>
          </p:cNvPr>
          <p:cNvSpPr/>
          <p:nvPr/>
        </p:nvSpPr>
        <p:spPr bwMode="auto">
          <a:xfrm rot="16200000">
            <a:off x="26821878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/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7A9E073-E8B4-4052-8014-E634CFCE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207" y="4408280"/>
                <a:ext cx="1763175" cy="845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12637218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16470517" y="922536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20270523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25168927" y="9225362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22811165" y="8570086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153" y="8159259"/>
                <a:ext cx="168142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894" y="8211490"/>
                <a:ext cx="168142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806" y="8211490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4549" y="8226655"/>
                <a:ext cx="2449260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0251731" y="9225361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947" y="8651515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6C5818-A40E-4256-93E8-F775FBDC79ED}"/>
              </a:ext>
            </a:extLst>
          </p:cNvPr>
          <p:cNvSpPr/>
          <p:nvPr/>
        </p:nvSpPr>
        <p:spPr bwMode="auto">
          <a:xfrm rot="16200000">
            <a:off x="1133052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/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0A74A8-BEB0-4295-A407-686B28642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849" y="4408280"/>
                <a:ext cx="1681421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843F50E9-0A40-478C-B8B9-3602735522C3}"/>
              </a:ext>
            </a:extLst>
          </p:cNvPr>
          <p:cNvSpPr/>
          <p:nvPr/>
        </p:nvSpPr>
        <p:spPr bwMode="auto">
          <a:xfrm rot="16200000">
            <a:off x="15115210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/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C74E9B-11FF-4529-9F90-205C4BCF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539" y="4408280"/>
                <a:ext cx="168142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4AD534BD-E599-43CE-88AA-9707011C99E8}"/>
              </a:ext>
            </a:extLst>
          </p:cNvPr>
          <p:cNvSpPr/>
          <p:nvPr/>
        </p:nvSpPr>
        <p:spPr bwMode="auto">
          <a:xfrm rot="16200000">
            <a:off x="18874627" y="595134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/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9F0F2D-D2CC-4F50-B208-B6F4BE4F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956" y="4408280"/>
                <a:ext cx="168142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405F673B-B081-4775-AB87-2E052CAA6C73}"/>
              </a:ext>
            </a:extLst>
          </p:cNvPr>
          <p:cNvCxnSpPr>
            <a:cxnSpLocks/>
            <a:stCxn id="31" idx="3"/>
            <a:endCxn id="131" idx="2"/>
          </p:cNvCxnSpPr>
          <p:nvPr/>
        </p:nvCxnSpPr>
        <p:spPr>
          <a:xfrm>
            <a:off x="13565270" y="4833140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C30E1A5-8211-4F24-B0D5-9AC65C2D6F8A}"/>
              </a:ext>
            </a:extLst>
          </p:cNvPr>
          <p:cNvCxnSpPr>
            <a:cxnSpLocks/>
            <a:stCxn id="33" idx="3"/>
            <a:endCxn id="134" idx="2"/>
          </p:cNvCxnSpPr>
          <p:nvPr/>
        </p:nvCxnSpPr>
        <p:spPr>
          <a:xfrm>
            <a:off x="1734996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D682FBA-4FFD-4FB4-80A1-5D89CC0D442E}"/>
              </a:ext>
            </a:extLst>
          </p:cNvPr>
          <p:cNvCxnSpPr>
            <a:cxnSpLocks/>
          </p:cNvCxnSpPr>
          <p:nvPr/>
        </p:nvCxnSpPr>
        <p:spPr>
          <a:xfrm>
            <a:off x="25277311" y="4833140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BE470-E685-4639-ABC0-05135BD42475}"/>
              </a:ext>
            </a:extLst>
          </p:cNvPr>
          <p:cNvSpPr txBox="1"/>
          <p:nvPr/>
        </p:nvSpPr>
        <p:spPr>
          <a:xfrm>
            <a:off x="22697302" y="420350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/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E932B2-CD45-4564-A036-06437630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77" y="14616616"/>
                <a:ext cx="25438054" cy="20933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24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encoder-decoder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BD24C64-9F0E-4838-9CE5-01AAE856AE8E}"/>
              </a:ext>
            </a:extLst>
          </p:cNvPr>
          <p:cNvSpPr/>
          <p:nvPr/>
        </p:nvSpPr>
        <p:spPr bwMode="auto">
          <a:xfrm rot="16200000">
            <a:off x="2940512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/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A2E3E-D588-452B-9570-6FD12A20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620" y="1595537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>
            <a:extLst>
              <a:ext uri="{FF2B5EF4-FFF2-40B4-BE49-F238E27FC236}">
                <a16:creationId xmlns:a16="http://schemas.microsoft.com/office/drawing/2014/main" id="{3E101B32-5770-47AC-BABE-06539E3B9180}"/>
              </a:ext>
            </a:extLst>
          </p:cNvPr>
          <p:cNvSpPr/>
          <p:nvPr/>
        </p:nvSpPr>
        <p:spPr bwMode="auto">
          <a:xfrm>
            <a:off x="3309536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6D9CBE-1846-4217-88D9-5913DFE06D4D}"/>
              </a:ext>
            </a:extLst>
          </p:cNvPr>
          <p:cNvSpPr/>
          <p:nvPr/>
        </p:nvSpPr>
        <p:spPr bwMode="auto">
          <a:xfrm>
            <a:off x="7142835" y="1020416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0CBBED-2D04-4FED-94FD-5158DCAAB2AE}"/>
              </a:ext>
            </a:extLst>
          </p:cNvPr>
          <p:cNvSpPr/>
          <p:nvPr/>
        </p:nvSpPr>
        <p:spPr bwMode="auto">
          <a:xfrm>
            <a:off x="10942841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34D8283-961D-4B22-BB73-00B73B5E4F21}"/>
              </a:ext>
            </a:extLst>
          </p:cNvPr>
          <p:cNvSpPr/>
          <p:nvPr/>
        </p:nvSpPr>
        <p:spPr bwMode="auto">
          <a:xfrm>
            <a:off x="17556592" y="1020416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892891-5650-4BCF-9858-8B27A7084493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4247211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7D1159-DBE1-4A08-94B3-BFEF38A784A3}"/>
              </a:ext>
            </a:extLst>
          </p:cNvPr>
          <p:cNvCxnSpPr/>
          <p:nvPr/>
        </p:nvCxnSpPr>
        <p:spPr>
          <a:xfrm>
            <a:off x="8080510" y="1215216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21AAECE-16EE-41A5-AC2C-108C31E61C45}"/>
              </a:ext>
            </a:extLst>
          </p:cNvPr>
          <p:cNvCxnSpPr>
            <a:cxnSpLocks/>
          </p:cNvCxnSpPr>
          <p:nvPr/>
        </p:nvCxnSpPr>
        <p:spPr>
          <a:xfrm>
            <a:off x="11880516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A614C42-14F6-4B5F-A09A-00AAED2066E4}"/>
              </a:ext>
            </a:extLst>
          </p:cNvPr>
          <p:cNvCxnSpPr>
            <a:cxnSpLocks/>
          </p:cNvCxnSpPr>
          <p:nvPr/>
        </p:nvCxnSpPr>
        <p:spPr>
          <a:xfrm>
            <a:off x="15445420" y="1215216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68AAE56-FA69-43B4-B37A-1607BE3EF6B7}"/>
              </a:ext>
            </a:extLst>
          </p:cNvPr>
          <p:cNvSpPr txBox="1"/>
          <p:nvPr/>
        </p:nvSpPr>
        <p:spPr>
          <a:xfrm>
            <a:off x="14421158" y="1149688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3CBC26D6-F7E6-47B3-9015-18BCB93F1A1A}"/>
              </a:ext>
            </a:extLst>
          </p:cNvPr>
          <p:cNvSpPr/>
          <p:nvPr/>
        </p:nvSpPr>
        <p:spPr bwMode="auto">
          <a:xfrm rot="16200000">
            <a:off x="6725203" y="147495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/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CF0867-322A-432F-BD56-E38494F2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11" y="15955375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C3052E83-3130-4E3F-ACBA-02C05BBBAAE3}"/>
              </a:ext>
            </a:extLst>
          </p:cNvPr>
          <p:cNvSpPr/>
          <p:nvPr/>
        </p:nvSpPr>
        <p:spPr bwMode="auto">
          <a:xfrm rot="16200000">
            <a:off x="10532341" y="147495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/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63C26F4-7EAE-4EC5-A25C-7DAE4B37F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449" y="15955374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4BD2CAD8-1F40-45CD-A4F8-C7547193C3BA}"/>
              </a:ext>
            </a:extLst>
          </p:cNvPr>
          <p:cNvSpPr/>
          <p:nvPr/>
        </p:nvSpPr>
        <p:spPr bwMode="auto">
          <a:xfrm rot="16200000">
            <a:off x="17113167" y="1474954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/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C4ED608-6CFF-457E-A2FC-31D52587D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275" y="15955376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/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370D55-B2E6-4CF5-A513-4D2E88EE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46" y="11086061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/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173DFE2-8103-49FC-8B9F-4D259DE4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87" y="11138292"/>
                <a:ext cx="168142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/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FC0F5EA-8337-45E8-B078-72920D6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799" y="11138292"/>
                <a:ext cx="168142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/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52A8BF6-5086-4B8C-875A-C9D7DDBE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042" y="11153457"/>
                <a:ext cx="2449260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5C381A4-3E6D-4CBD-B0FC-E74EBE17F337}"/>
              </a:ext>
            </a:extLst>
          </p:cNvPr>
          <p:cNvCxnSpPr>
            <a:cxnSpLocks/>
          </p:cNvCxnSpPr>
          <p:nvPr/>
        </p:nvCxnSpPr>
        <p:spPr>
          <a:xfrm>
            <a:off x="1861724" y="1215216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/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D33206C-98A5-4022-96F2-067CB621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0" y="11578317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2E887-A275-443B-8B63-A1F9C88BD962}"/>
              </a:ext>
            </a:extLst>
          </p:cNvPr>
          <p:cNvSpPr txBox="1"/>
          <p:nvPr/>
        </p:nvSpPr>
        <p:spPr>
          <a:xfrm>
            <a:off x="6926249" y="17250851"/>
            <a:ext cx="1024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Many-to-many, variable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CEA40-CC2A-49AF-8FF0-89BEBBC7539F}"/>
              </a:ext>
            </a:extLst>
          </p:cNvPr>
          <p:cNvSpPr txBox="1"/>
          <p:nvPr/>
        </p:nvSpPr>
        <p:spPr>
          <a:xfrm>
            <a:off x="16824569" y="17254458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machine translation, video captioning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/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8C68D-633D-4FFD-B026-48A15A43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3188" y="11698038"/>
                <a:ext cx="1779205" cy="8458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AD2A7974-CA68-41C5-9474-F7F540E5D9E2}"/>
              </a:ext>
            </a:extLst>
          </p:cNvPr>
          <p:cNvSpPr/>
          <p:nvPr/>
        </p:nvSpPr>
        <p:spPr bwMode="auto">
          <a:xfrm>
            <a:off x="19379384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5C9E42-DA24-4787-9DE0-899FB2494742}"/>
              </a:ext>
            </a:extLst>
          </p:cNvPr>
          <p:cNvSpPr/>
          <p:nvPr/>
        </p:nvSpPr>
        <p:spPr bwMode="auto">
          <a:xfrm>
            <a:off x="23212683" y="6453187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B62CE6-FBEB-4A04-BF86-6CA60BCAE916}"/>
              </a:ext>
            </a:extLst>
          </p:cNvPr>
          <p:cNvSpPr/>
          <p:nvPr/>
        </p:nvSpPr>
        <p:spPr bwMode="auto">
          <a:xfrm>
            <a:off x="27012689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8D9287-9343-4335-9F57-536B826AFD15}"/>
              </a:ext>
            </a:extLst>
          </p:cNvPr>
          <p:cNvSpPr/>
          <p:nvPr/>
        </p:nvSpPr>
        <p:spPr bwMode="auto">
          <a:xfrm>
            <a:off x="34959940" y="6453188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298259E-68A2-42A7-8C69-3B547F2D8374}"/>
              </a:ext>
            </a:extLst>
          </p:cNvPr>
          <p:cNvSpPr/>
          <p:nvPr/>
        </p:nvSpPr>
        <p:spPr bwMode="auto">
          <a:xfrm rot="16200000">
            <a:off x="34501719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/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C5998-5A81-42E6-8DF8-2D3A7CF5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558" y="3602891"/>
                <a:ext cx="1840119" cy="8458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390979-DA27-4AE2-807B-B2C0C46C7205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20317059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D5AC2E-9EF9-4ADD-A353-5F4262332432}"/>
              </a:ext>
            </a:extLst>
          </p:cNvPr>
          <p:cNvCxnSpPr/>
          <p:nvPr/>
        </p:nvCxnSpPr>
        <p:spPr>
          <a:xfrm>
            <a:off x="24150358" y="8401186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030FE6-E35F-44B8-BC1B-261BBA1C8768}"/>
              </a:ext>
            </a:extLst>
          </p:cNvPr>
          <p:cNvCxnSpPr>
            <a:cxnSpLocks/>
          </p:cNvCxnSpPr>
          <p:nvPr/>
        </p:nvCxnSpPr>
        <p:spPr>
          <a:xfrm>
            <a:off x="27950364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72C784-DF49-4828-B89B-25B67C4C9DAB}"/>
              </a:ext>
            </a:extLst>
          </p:cNvPr>
          <p:cNvCxnSpPr>
            <a:cxnSpLocks/>
          </p:cNvCxnSpPr>
          <p:nvPr/>
        </p:nvCxnSpPr>
        <p:spPr>
          <a:xfrm>
            <a:off x="32848768" y="8401186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14EF644-FB0F-4B01-8268-F38619C8E5D8}"/>
              </a:ext>
            </a:extLst>
          </p:cNvPr>
          <p:cNvSpPr txBox="1"/>
          <p:nvPr/>
        </p:nvSpPr>
        <p:spPr>
          <a:xfrm>
            <a:off x="30491006" y="7745910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84B4B0B-7A55-4617-AF75-B38CA24F1E88}"/>
              </a:ext>
            </a:extLst>
          </p:cNvPr>
          <p:cNvSpPr/>
          <p:nvPr/>
        </p:nvSpPr>
        <p:spPr bwMode="auto">
          <a:xfrm rot="16200000">
            <a:off x="1901036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/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3C20F06-05F2-4DE7-8637-41BEC2DEA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690" y="3584104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0CD7E5E4-B9B0-47AF-98FA-671B354AD5E3}"/>
              </a:ext>
            </a:extLst>
          </p:cNvPr>
          <p:cNvSpPr/>
          <p:nvPr/>
        </p:nvSpPr>
        <p:spPr bwMode="auto">
          <a:xfrm rot="16200000">
            <a:off x="22795051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/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7F04D0-5B78-457C-9090-B8C2AABB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380" y="3584104"/>
                <a:ext cx="1681422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row: Right 59">
            <a:extLst>
              <a:ext uri="{FF2B5EF4-FFF2-40B4-BE49-F238E27FC236}">
                <a16:creationId xmlns:a16="http://schemas.microsoft.com/office/drawing/2014/main" id="{66777671-445A-483E-B6A1-36479311D746}"/>
              </a:ext>
            </a:extLst>
          </p:cNvPr>
          <p:cNvSpPr/>
          <p:nvPr/>
        </p:nvSpPr>
        <p:spPr bwMode="auto">
          <a:xfrm rot="16200000">
            <a:off x="26554468" y="512716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/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93940-A21D-405A-B122-E61A21A8A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7797" y="3584104"/>
                <a:ext cx="1681422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7559073-6993-469C-B943-A2C49C2BC2B4}"/>
              </a:ext>
            </a:extLst>
          </p:cNvPr>
          <p:cNvCxnSpPr>
            <a:cxnSpLocks/>
            <a:stCxn id="57" idx="3"/>
            <a:endCxn id="40" idx="2"/>
          </p:cNvCxnSpPr>
          <p:nvPr/>
        </p:nvCxnSpPr>
        <p:spPr>
          <a:xfrm>
            <a:off x="21245111" y="4008964"/>
            <a:ext cx="2436410" cy="6340220"/>
          </a:xfrm>
          <a:prstGeom prst="curvedConnector4">
            <a:avLst>
              <a:gd name="adj1" fmla="val 40379"/>
              <a:gd name="adj2" fmla="val 126742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9B7AC3C-5087-4F25-AF94-4984C2D11968}"/>
              </a:ext>
            </a:extLst>
          </p:cNvPr>
          <p:cNvCxnSpPr>
            <a:cxnSpLocks/>
            <a:stCxn id="59" idx="3"/>
            <a:endCxn id="41" idx="2"/>
          </p:cNvCxnSpPr>
          <p:nvPr/>
        </p:nvCxnSpPr>
        <p:spPr>
          <a:xfrm>
            <a:off x="2502980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CD675EA-90AD-408E-8474-E79E2A54C1A7}"/>
              </a:ext>
            </a:extLst>
          </p:cNvPr>
          <p:cNvCxnSpPr>
            <a:cxnSpLocks/>
          </p:cNvCxnSpPr>
          <p:nvPr/>
        </p:nvCxnSpPr>
        <p:spPr>
          <a:xfrm>
            <a:off x="32957152" y="4008964"/>
            <a:ext cx="2451725" cy="6340221"/>
          </a:xfrm>
          <a:prstGeom prst="curvedConnector4">
            <a:avLst>
              <a:gd name="adj1" fmla="val 40439"/>
              <a:gd name="adj2" fmla="val 125239"/>
            </a:avLst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46FA4D5-3A4A-42BB-AE01-05F760FF27D7}"/>
              </a:ext>
            </a:extLst>
          </p:cNvPr>
          <p:cNvSpPr txBox="1"/>
          <p:nvPr/>
        </p:nvSpPr>
        <p:spPr>
          <a:xfrm>
            <a:off x="30377143" y="337932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BF2D592D-19B4-49BE-B725-AB69007AEC01}"/>
              </a:ext>
            </a:extLst>
          </p:cNvPr>
          <p:cNvCxnSpPr>
            <a:cxnSpLocks/>
            <a:stCxn id="141" idx="3"/>
            <a:endCxn id="39" idx="2"/>
          </p:cNvCxnSpPr>
          <p:nvPr/>
        </p:nvCxnSpPr>
        <p:spPr>
          <a:xfrm flipV="1">
            <a:off x="18494267" y="10349184"/>
            <a:ext cx="1353955" cy="1802981"/>
          </a:xfrm>
          <a:prstGeom prst="curvedConnector2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4CDB802A-C204-4323-B619-49DD375C39CC}"/>
              </a:ext>
            </a:extLst>
          </p:cNvPr>
          <p:cNvSpPr/>
          <p:nvPr/>
        </p:nvSpPr>
        <p:spPr>
          <a:xfrm rot="5400000">
            <a:off x="9840886" y="1447608"/>
            <a:ext cx="2030513" cy="14470911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B059-DC71-4D39-95FA-6E15026E824B}"/>
              </a:ext>
            </a:extLst>
          </p:cNvPr>
          <p:cNvSpPr txBox="1"/>
          <p:nvPr/>
        </p:nvSpPr>
        <p:spPr>
          <a:xfrm>
            <a:off x="9857878" y="6438697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90FA61E8-C021-401D-BF02-4086EEC40BE6}"/>
              </a:ext>
            </a:extLst>
          </p:cNvPr>
          <p:cNvSpPr/>
          <p:nvPr/>
        </p:nvSpPr>
        <p:spPr>
          <a:xfrm rot="16200000">
            <a:off x="26625352" y="6211715"/>
            <a:ext cx="2030513" cy="15536536"/>
          </a:xfrm>
          <a:prstGeom prst="leftBrace">
            <a:avLst>
              <a:gd name="adj1" fmla="val 69075"/>
              <a:gd name="adj2" fmla="val 50000"/>
            </a:avLst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4F6AF6-E039-4AC6-B378-C8B12E244D69}"/>
              </a:ext>
            </a:extLst>
          </p:cNvPr>
          <p:cNvSpPr txBox="1"/>
          <p:nvPr/>
        </p:nvSpPr>
        <p:spPr>
          <a:xfrm>
            <a:off x="26583508" y="15003662"/>
            <a:ext cx="5346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168354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EC5B27D-B1DC-4A00-9A06-DA3DD591ACA5}"/>
              </a:ext>
            </a:extLst>
          </p:cNvPr>
          <p:cNvSpPr/>
          <p:nvPr/>
        </p:nvSpPr>
        <p:spPr bwMode="auto">
          <a:xfrm rot="16200000">
            <a:off x="4421793" y="118944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0314143-7821-4772-A09A-3AF21F6806B9}"/>
              </a:ext>
            </a:extLst>
          </p:cNvPr>
          <p:cNvSpPr/>
          <p:nvPr/>
        </p:nvSpPr>
        <p:spPr bwMode="auto">
          <a:xfrm rot="16200000">
            <a:off x="4421794" y="602301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/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4B4D46B-E6B5-4732-A640-7B5068B16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01" y="1310024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/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254C53-03F9-46DB-A4B3-1CB53470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123" y="447995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/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3AF271A-DA0E-47AD-90A4-5186E8340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817" y="7349038"/>
                <a:ext cx="5468816" cy="3895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/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3CF0C4-B7DA-4072-B900-323F3A4B0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21963" y="7349039"/>
                <a:ext cx="5468112" cy="3895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65EA2810-A49D-4617-9055-8B78B572509C}"/>
              </a:ext>
            </a:extLst>
          </p:cNvPr>
          <p:cNvSpPr/>
          <p:nvPr/>
        </p:nvSpPr>
        <p:spPr bwMode="auto">
          <a:xfrm rot="16200000">
            <a:off x="12704332" y="602301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/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A8BE99-028B-4AE4-B5E3-0640198B8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661" y="4479956"/>
                <a:ext cx="1681422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Arrow: Right 80">
            <a:extLst>
              <a:ext uri="{FF2B5EF4-FFF2-40B4-BE49-F238E27FC236}">
                <a16:creationId xmlns:a16="http://schemas.microsoft.com/office/drawing/2014/main" id="{EBCD9CDA-7A09-459D-8A78-4B8827EDD901}"/>
              </a:ext>
            </a:extLst>
          </p:cNvPr>
          <p:cNvSpPr/>
          <p:nvPr/>
        </p:nvSpPr>
        <p:spPr bwMode="auto">
          <a:xfrm rot="16200000">
            <a:off x="25788557" y="602301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/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854138-F730-4BA1-B51E-8AFA876E8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1886" y="4479953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D95198-01D0-411D-98C9-523D47AFBC65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0259633" y="9297037"/>
            <a:ext cx="2862330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F64F491-549E-49C5-BC59-C8F7F4FF2DC6}"/>
              </a:ext>
            </a:extLst>
          </p:cNvPr>
          <p:cNvCxnSpPr/>
          <p:nvPr/>
        </p:nvCxnSpPr>
        <p:spPr>
          <a:xfrm>
            <a:off x="18590075" y="9297038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491418-734A-4E65-BD29-16B78F69C22D}"/>
              </a:ext>
            </a:extLst>
          </p:cNvPr>
          <p:cNvCxnSpPr>
            <a:cxnSpLocks/>
          </p:cNvCxnSpPr>
          <p:nvPr/>
        </p:nvCxnSpPr>
        <p:spPr>
          <a:xfrm>
            <a:off x="24135606" y="9297035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71F4A0-212F-470F-A4FD-1D660E3CEEF9}"/>
              </a:ext>
            </a:extLst>
          </p:cNvPr>
          <p:cNvSpPr txBox="1"/>
          <p:nvPr/>
        </p:nvSpPr>
        <p:spPr>
          <a:xfrm>
            <a:off x="21777844" y="864175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0A8AB90-72C4-4420-9F23-B4D4104AEED8}"/>
              </a:ext>
            </a:extLst>
          </p:cNvPr>
          <p:cNvSpPr/>
          <p:nvPr/>
        </p:nvSpPr>
        <p:spPr bwMode="auto">
          <a:xfrm rot="16200000">
            <a:off x="12704332" y="1189441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/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FC90E79-D7CF-48BD-B00D-CFF7318D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6440" y="13100249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F7A6B4C6-032C-480C-9985-E81B6D54FC17}"/>
              </a:ext>
            </a:extLst>
          </p:cNvPr>
          <p:cNvSpPr/>
          <p:nvPr/>
        </p:nvSpPr>
        <p:spPr bwMode="auto">
          <a:xfrm rot="16200000">
            <a:off x="25803353" y="1189441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/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1CB9895-6C82-4179-87BF-CEC06B0C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657" y="13268313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/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D8DD416-6B82-41EE-A6C0-B62746B2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275" y="8230935"/>
                <a:ext cx="168142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/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92A8676-E0D2-468B-B711-600A7DDF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228" y="8298328"/>
                <a:ext cx="2449260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665621-C162-40B9-A2E0-E5AF1697DEF6}"/>
              </a:ext>
            </a:extLst>
          </p:cNvPr>
          <p:cNvCxnSpPr>
            <a:cxnSpLocks/>
          </p:cNvCxnSpPr>
          <p:nvPr/>
        </p:nvCxnSpPr>
        <p:spPr>
          <a:xfrm>
            <a:off x="3343005" y="929703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/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E2D5632-ED72-415C-B6C2-5FF54A90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21" y="8723190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/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B7C6EE-DD12-4809-8974-116D7586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6194" y="8293310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/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Arial"/>
                </a:endParaRPr>
              </a:p>
            </p:txBody>
          </p:sp>
        </mc:Choice>
        <mc:Fallback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1013396-22B6-46F5-B117-CA017D502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27901" y="7349039"/>
                <a:ext cx="6191914" cy="3895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/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D6E8C-3CFF-4A30-B614-35F81B6CF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89813" y="3697097"/>
                <a:ext cx="2588242" cy="163257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15DA5A07-9261-4FE1-AAC1-932AEA4D2589}"/>
              </a:ext>
            </a:extLst>
          </p:cNvPr>
          <p:cNvCxnSpPr>
            <a:cxnSpLocks/>
            <a:endCxn id="106" idx="6"/>
          </p:cNvCxnSpPr>
          <p:nvPr/>
        </p:nvCxnSpPr>
        <p:spPr>
          <a:xfrm rot="10800000">
            <a:off x="24978056" y="4513387"/>
            <a:ext cx="1192433" cy="38947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093C6E14-0220-4924-B2D5-085BE90EC17C}"/>
              </a:ext>
            </a:extLst>
          </p:cNvPr>
          <p:cNvCxnSpPr>
            <a:cxnSpLocks/>
            <a:endCxn id="106" idx="5"/>
          </p:cNvCxnSpPr>
          <p:nvPr/>
        </p:nvCxnSpPr>
        <p:spPr>
          <a:xfrm rot="5400000" flipH="1" flipV="1">
            <a:off x="23826345" y="5594607"/>
            <a:ext cx="1276687" cy="26865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/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solidFill>
                <a:srgbClr val="62C957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5FA8C7C-945D-4B3C-9922-87639BFC9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95516" y="3021687"/>
                <a:ext cx="2588242" cy="163257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BC96AC06-6DAD-4292-BA1E-3BD13F5B15C2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rot="10800000">
            <a:off x="19283759" y="3837977"/>
            <a:ext cx="3106055" cy="675410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/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D153C5-5ACE-4E49-A3D0-74A420BEA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100" y="6350328"/>
                <a:ext cx="1763175" cy="84580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068" y="15887807"/>
                <a:ext cx="16102229" cy="19233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11ED6D-F6E9-4B93-94BD-71505BFD189A}"/>
              </a:ext>
            </a:extLst>
          </p:cNvPr>
          <p:cNvCxnSpPr>
            <a:stCxn id="111" idx="2"/>
          </p:cNvCxnSpPr>
          <p:nvPr/>
        </p:nvCxnSpPr>
        <p:spPr>
          <a:xfrm flipH="1">
            <a:off x="5815833" y="3837977"/>
            <a:ext cx="10879683" cy="545905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438" y="15672609"/>
                <a:ext cx="18288000" cy="17878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5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/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A778A5-37E0-4195-BA19-0A039C5ED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5021333"/>
                <a:ext cx="16102229" cy="1923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/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420F41-3A57-4E9F-8EBA-87E628987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89" y="8278615"/>
                <a:ext cx="18288000" cy="17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/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507B06-1023-4AEC-85CD-845C13BD8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242" y="8300746"/>
                <a:ext cx="16917388" cy="1777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8" y="11725605"/>
                <a:ext cx="22395298" cy="5374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40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vanishing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/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𝒂𝒂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3FB1EA-FAC1-48BC-8FC7-761901818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646" y="4155223"/>
                <a:ext cx="26297392" cy="27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A4E469-4556-4E8C-81B7-24D75066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035" y="10913498"/>
            <a:ext cx="11944350" cy="554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48DF7-A294-4635-8F0D-FB13ECCCA6EA}"/>
              </a:ext>
            </a:extLst>
          </p:cNvPr>
          <p:cNvCxnSpPr>
            <a:cxnSpLocks/>
          </p:cNvCxnSpPr>
          <p:nvPr/>
        </p:nvCxnSpPr>
        <p:spPr>
          <a:xfrm flipH="1" flipV="1">
            <a:off x="20733488" y="6888728"/>
            <a:ext cx="1063256" cy="33982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95616F-F768-48C8-A6D1-347FF8FBD719}"/>
              </a:ext>
            </a:extLst>
          </p:cNvPr>
          <p:cNvSpPr txBox="1"/>
          <p:nvPr/>
        </p:nvSpPr>
        <p:spPr>
          <a:xfrm>
            <a:off x="29090679" y="10287000"/>
            <a:ext cx="577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cause vanishing gradient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A461D-1B2A-4AAE-8C42-C01B02F1771B}"/>
              </a:ext>
            </a:extLst>
          </p:cNvPr>
          <p:cNvCxnSpPr>
            <a:cxnSpLocks/>
          </p:cNvCxnSpPr>
          <p:nvPr/>
        </p:nvCxnSpPr>
        <p:spPr>
          <a:xfrm flipV="1">
            <a:off x="9080205" y="6039294"/>
            <a:ext cx="3062176" cy="48742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/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falling into the linear regime of tanh, then minimal eigen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/>
                  <a:t> comes into the play :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&lt;1, vanishing gradient</a:t>
                </a:r>
              </a:p>
              <a:p>
                <a:endParaRPr lang="en-US" dirty="0"/>
              </a:p>
              <a:p>
                <a:r>
                  <a:rPr lang="en-US" dirty="0"/>
                  <a:t>&gt;1 exploding gradient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8C943C-BADD-4898-B2B0-4D161CEAD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758" y="11164163"/>
                <a:ext cx="8735353" cy="6740307"/>
              </a:xfrm>
              <a:prstGeom prst="rect">
                <a:avLst/>
              </a:prstGeom>
              <a:blipFill>
                <a:blip r:embed="rId5"/>
                <a:stretch>
                  <a:fillRect l="-3768" t="-2532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511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Fix the unstable gradient: skip connections</a:t>
            </a:r>
          </a:p>
        </p:txBody>
      </p:sp>
      <p:pic>
        <p:nvPicPr>
          <p:cNvPr id="23" name="Picture 2" descr="ResNets – Rohan Varma – Software Engineer @ Facebook">
            <a:extLst>
              <a:ext uri="{FF2B5EF4-FFF2-40B4-BE49-F238E27FC236}">
                <a16:creationId xmlns:a16="http://schemas.microsoft.com/office/drawing/2014/main" id="{F9F80C8D-1875-4F49-B108-5C537B15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123338" y="-5620715"/>
            <a:ext cx="4357151" cy="256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4FB31-A296-4783-B476-23FF77A12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036" y="10519410"/>
            <a:ext cx="14738215" cy="6920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152535"/>
            <a:ext cx="119936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Deep Residual Learning for Image Recognition. 2015. https://arxiv.org/abs/1512.03385</a:t>
            </a:r>
            <a:endParaRPr lang="en-US" sz="2400" dirty="0">
              <a:latin typeface="Roboto"/>
            </a:endParaRPr>
          </a:p>
          <a:p>
            <a:r>
              <a:rPr lang="en-US" sz="2400" dirty="0">
                <a:latin typeface="Roboto"/>
              </a:rPr>
              <a:t>Visualizing the Loss Landscape of Neural Nets. </a:t>
            </a:r>
            <a:r>
              <a:rPr lang="en-US" sz="2400" dirty="0"/>
              <a:t>https://arxiv.org/pdf/1712.09913.pdf</a:t>
            </a:r>
            <a:endParaRPr lang="en-US" sz="2400" u="none" strike="noStrike" dirty="0">
              <a:effectLst/>
              <a:latin typeface="Robot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FF7B-84B9-41F0-9D6C-7A1F4FADD3D6}"/>
              </a:ext>
            </a:extLst>
          </p:cNvPr>
          <p:cNvSpPr txBox="1"/>
          <p:nvPr/>
        </p:nvSpPr>
        <p:spPr>
          <a:xfrm>
            <a:off x="20821650" y="11856183"/>
            <a:ext cx="114871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Add skip-connections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gradient flow to pass back to earlier layers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Network will learn to utilize these skip connections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Vanilla RNN and backprop through time</a:t>
            </a:r>
          </a:p>
          <a:p>
            <a:r>
              <a:rPr lang="en-US" sz="8800" dirty="0"/>
              <a:t>Variation of RNNs</a:t>
            </a:r>
          </a:p>
          <a:p>
            <a:r>
              <a:rPr lang="en-US" sz="8800" dirty="0"/>
              <a:t>LSTM and GRU</a:t>
            </a:r>
          </a:p>
          <a:p>
            <a:r>
              <a:rPr lang="en-US" sz="8800" dirty="0"/>
              <a:t>Multi-layer RNN and bidirectional RNN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20523202" y="5480741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Invented much earlier for RNN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E5EE-0132-43F3-804F-2299859842E3}"/>
              </a:ext>
            </a:extLst>
          </p:cNvPr>
          <p:cNvSpPr/>
          <p:nvPr/>
        </p:nvSpPr>
        <p:spPr>
          <a:xfrm>
            <a:off x="1504950" y="3885337"/>
            <a:ext cx="16427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</a:rPr>
              <a:t>1995-1997: Long Short Term Memory cell (LSTM) was proposed.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/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𝒂𝒙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>
                  <a:latin typeface="Arial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69116C-869A-4D5B-8CB9-F47E06ED0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0961" y="9062901"/>
                <a:ext cx="6328087" cy="3895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D409FA-AC4B-4AE8-8525-B5BD402B0581}"/>
              </a:ext>
            </a:extLst>
          </p:cNvPr>
          <p:cNvSpPr/>
          <p:nvPr/>
        </p:nvSpPr>
        <p:spPr bwMode="auto">
          <a:xfrm rot="16200000">
            <a:off x="4563331" y="77368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/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71EE0C-A6D0-4523-A50E-BEEE0F89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60" y="6193818"/>
                <a:ext cx="159005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11609F-E3B2-4A59-BE82-617E758BAC4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118632" y="11010899"/>
            <a:ext cx="2862329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4CC0E-6EE7-417A-927D-08ECD6BD241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1309048" y="11010900"/>
            <a:ext cx="203565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331AE8-9366-49F7-A7A9-9864B48505B8}"/>
              </a:ext>
            </a:extLst>
          </p:cNvPr>
          <p:cNvSpPr/>
          <p:nvPr/>
        </p:nvSpPr>
        <p:spPr bwMode="auto">
          <a:xfrm rot="16200000">
            <a:off x="4563331" y="1360827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/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1462D0-F130-4970-B6D8-3DC3B3D6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39" y="14814111"/>
                <a:ext cx="165577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/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00AED-E2B4-4175-A202-21186230A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4" y="9944797"/>
                <a:ext cx="2276136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/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434525-0509-4B1E-B545-15328653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233" y="10197671"/>
                <a:ext cx="160608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9414265" y="10794517"/>
            <a:ext cx="1873496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29" y="10370730"/>
                <a:ext cx="2276136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87761" y="9880117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25132977" y="10178073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23116561" y="10794517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42772" y="12753113"/>
                <a:ext cx="1828800" cy="18288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25757172" y="11410960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999" y="16043369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25752886" y="14581913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10338831"/>
                <a:ext cx="914400" cy="9144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26381366" y="10794517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 flipV="1">
            <a:off x="28542112" y="10791399"/>
            <a:ext cx="1259286" cy="46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1398" y="10375900"/>
                <a:ext cx="1606081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28084912" y="9458217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12" y="7629417"/>
                <a:ext cx="1828800" cy="18288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27712" y="5834403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28084912" y="6748803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28084912" y="4953789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61" y="4160967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433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D68E9E1-FDC5-4B3C-880E-191BB73E853A}"/>
              </a:ext>
            </a:extLst>
          </p:cNvPr>
          <p:cNvSpPr/>
          <p:nvPr/>
        </p:nvSpPr>
        <p:spPr bwMode="auto">
          <a:xfrm>
            <a:off x="3489607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Vanilla RNN: computing cell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42442B-9B01-4C48-B4C5-83D74625B398}"/>
              </a:ext>
            </a:extLst>
          </p:cNvPr>
          <p:cNvCxnSpPr>
            <a:cxnSpLocks/>
            <a:stCxn id="21" idx="3"/>
            <a:endCxn id="19" idx="2"/>
          </p:cNvCxnSpPr>
          <p:nvPr/>
        </p:nvCxnSpPr>
        <p:spPr>
          <a:xfrm flipV="1">
            <a:off x="1801986" y="11952958"/>
            <a:ext cx="2452180" cy="10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/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8E1232-07BA-4AFA-870A-21E707987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4" y="11529171"/>
                <a:ext cx="1697452" cy="84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/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24257B-D276-4BBD-987D-8D0E24E4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4166" y="11038558"/>
                <a:ext cx="1828800" cy="1828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905E3E-D41A-4D92-86E9-1424A6B53B9B}"/>
              </a:ext>
            </a:extLst>
          </p:cNvPr>
          <p:cNvGrpSpPr/>
          <p:nvPr/>
        </p:nvGrpSpPr>
        <p:grpSpPr>
          <a:xfrm>
            <a:off x="8099382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26D1E66-A487-4645-936A-3E5BB8237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E9B912BC-50FC-4DFF-8774-A9DDA427A618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5296E-66B4-437A-9E60-3A068CF48C7F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>
            <a:off x="6082966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/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D94CD5-6B4A-4F4F-87D1-0C53612BA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9177" y="13911554"/>
                <a:ext cx="1828800" cy="1828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15A390-4F46-4F1F-88D7-70B78F6FB636}"/>
              </a:ext>
            </a:extLst>
          </p:cNvPr>
          <p:cNvCxnSpPr>
            <a:cxnSpLocks/>
            <a:stCxn id="31" idx="0"/>
            <a:endCxn id="24" idx="4"/>
          </p:cNvCxnSpPr>
          <p:nvPr/>
        </p:nvCxnSpPr>
        <p:spPr>
          <a:xfrm flipV="1">
            <a:off x="8723577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/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39E4DC-C763-4AAD-8526-E27961EA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04" y="17201810"/>
                <a:ext cx="165577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AEF4B2-F6B2-49C7-A5E4-9814E8A60A46}"/>
              </a:ext>
            </a:extLst>
          </p:cNvPr>
          <p:cNvCxnSpPr>
            <a:cxnSpLocks/>
            <a:stCxn id="40" idx="0"/>
            <a:endCxn id="31" idx="4"/>
          </p:cNvCxnSpPr>
          <p:nvPr/>
        </p:nvCxnSpPr>
        <p:spPr>
          <a:xfrm flipV="1">
            <a:off x="8719291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/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1A91FBC-9BB6-4158-95FB-E41606B1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11497272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9BC5FF0-C5D8-476D-B947-D90E4E6B8F11}"/>
              </a:ext>
            </a:extLst>
          </p:cNvPr>
          <p:cNvCxnSpPr>
            <a:cxnSpLocks/>
            <a:stCxn id="24" idx="6"/>
            <a:endCxn id="48" idx="2"/>
          </p:cNvCxnSpPr>
          <p:nvPr/>
        </p:nvCxnSpPr>
        <p:spPr>
          <a:xfrm>
            <a:off x="9347771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B3B32-DF91-4196-B48D-D8F078EF2AC4}"/>
              </a:ext>
            </a:extLst>
          </p:cNvPr>
          <p:cNvCxnSpPr>
            <a:cxnSpLocks/>
            <a:stCxn id="48" idx="6"/>
            <a:endCxn id="54" idx="1"/>
          </p:cNvCxnSpPr>
          <p:nvPr/>
        </p:nvCxnSpPr>
        <p:spPr>
          <a:xfrm>
            <a:off x="11508517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/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252DF0-3B55-4947-8061-64BB6C73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7803" y="11534341"/>
                <a:ext cx="1697451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14CA5-AD4C-4E5A-A9C2-9C2CD2FCE794}"/>
              </a:ext>
            </a:extLst>
          </p:cNvPr>
          <p:cNvCxnSpPr>
            <a:cxnSpLocks/>
            <a:stCxn id="48" idx="0"/>
            <a:endCxn id="62" idx="4"/>
          </p:cNvCxnSpPr>
          <p:nvPr/>
        </p:nvCxnSpPr>
        <p:spPr>
          <a:xfrm flipV="1">
            <a:off x="11051317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/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536EB38-F2DB-4AC9-92D3-557842E2F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36917" y="8787858"/>
                <a:ext cx="1828800" cy="1828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/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5E295F-957E-414B-B157-1DD1093C4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4117" y="6992844"/>
                <a:ext cx="914400" cy="9144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0C07E9-6426-4D86-B600-01E7C9D35F8E}"/>
              </a:ext>
            </a:extLst>
          </p:cNvPr>
          <p:cNvCxnSpPr>
            <a:cxnSpLocks/>
            <a:stCxn id="62" idx="0"/>
            <a:endCxn id="67" idx="4"/>
          </p:cNvCxnSpPr>
          <p:nvPr/>
        </p:nvCxnSpPr>
        <p:spPr>
          <a:xfrm flipV="1">
            <a:off x="11051317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7E0879-E9DE-4106-BBA1-97925217E432}"/>
              </a:ext>
            </a:extLst>
          </p:cNvPr>
          <p:cNvCxnSpPr>
            <a:cxnSpLocks/>
          </p:cNvCxnSpPr>
          <p:nvPr/>
        </p:nvCxnSpPr>
        <p:spPr>
          <a:xfrm flipV="1">
            <a:off x="11051317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/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49688-5DF5-4BCB-9F3F-45128D29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666" y="5319408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AB7773A-3E0D-4F69-A030-633D20FD7C6F}"/>
              </a:ext>
            </a:extLst>
          </p:cNvPr>
          <p:cNvSpPr/>
          <p:nvPr/>
        </p:nvSpPr>
        <p:spPr bwMode="auto">
          <a:xfrm>
            <a:off x="14855955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C8D72B-C869-467F-B7A9-5C0665FC6BD5}"/>
              </a:ext>
            </a:extLst>
          </p:cNvPr>
          <p:cNvCxnSpPr>
            <a:cxnSpLocks/>
            <a:stCxn id="54" idx="3"/>
            <a:endCxn id="39" idx="2"/>
          </p:cNvCxnSpPr>
          <p:nvPr/>
        </p:nvCxnSpPr>
        <p:spPr>
          <a:xfrm flipV="1">
            <a:off x="14465254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/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81A9ABF-673A-4DCC-933C-BE99F3503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20514" y="11038558"/>
                <a:ext cx="1828800" cy="18288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47FF1CC-753E-42D5-BA0D-DF5550FE4A68}"/>
              </a:ext>
            </a:extLst>
          </p:cNvPr>
          <p:cNvGrpSpPr/>
          <p:nvPr/>
        </p:nvGrpSpPr>
        <p:grpSpPr>
          <a:xfrm>
            <a:off x="19465730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ED7B658-AD43-46EE-B68B-D8A742FB9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9E2BEC74-220E-44C2-9768-118158AF11AD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FCCB65-3CA8-47C5-99AF-3A7990C4BF97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7449314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/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3E388DA-1CFB-4AA5-A14F-DD8664DCC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75525" y="13911554"/>
                <a:ext cx="1828800" cy="18288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660A64-9579-412C-BCD8-7C70E8EB3811}"/>
              </a:ext>
            </a:extLst>
          </p:cNvPr>
          <p:cNvCxnSpPr>
            <a:cxnSpLocks/>
            <a:stCxn id="46" idx="0"/>
            <a:endCxn id="43" idx="4"/>
          </p:cNvCxnSpPr>
          <p:nvPr/>
        </p:nvCxnSpPr>
        <p:spPr>
          <a:xfrm flipV="1">
            <a:off x="20089925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/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038487E-8FD6-42E4-A8E0-DA60276B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752" y="17201810"/>
                <a:ext cx="1655774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0C2F65-A3F4-4BFE-A6DA-DD71880DA938}"/>
              </a:ext>
            </a:extLst>
          </p:cNvPr>
          <p:cNvCxnSpPr>
            <a:cxnSpLocks/>
            <a:stCxn id="50" idx="0"/>
            <a:endCxn id="46" idx="4"/>
          </p:cNvCxnSpPr>
          <p:nvPr/>
        </p:nvCxnSpPr>
        <p:spPr>
          <a:xfrm flipV="1">
            <a:off x="20085639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/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6DADC96-3ED0-4197-91E3-195B7AF04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11497272"/>
                <a:ext cx="914400" cy="9144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AC46B-6E49-482A-AE24-7FF11297C0E3}"/>
              </a:ext>
            </a:extLst>
          </p:cNvPr>
          <p:cNvCxnSpPr>
            <a:cxnSpLocks/>
            <a:stCxn id="43" idx="6"/>
            <a:endCxn id="52" idx="2"/>
          </p:cNvCxnSpPr>
          <p:nvPr/>
        </p:nvCxnSpPr>
        <p:spPr>
          <a:xfrm>
            <a:off x="20714119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F8F8A9-0AA4-49DF-9DFD-C1675166A669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2874865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1DB907-7FF1-497C-B483-C75A3E901EFA}"/>
              </a:ext>
            </a:extLst>
          </p:cNvPr>
          <p:cNvCxnSpPr>
            <a:cxnSpLocks/>
            <a:stCxn id="52" idx="0"/>
            <a:endCxn id="59" idx="4"/>
          </p:cNvCxnSpPr>
          <p:nvPr/>
        </p:nvCxnSpPr>
        <p:spPr>
          <a:xfrm flipV="1">
            <a:off x="22417665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/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AD382F3-A6F6-4DCF-A197-8267ACDB5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03265" y="8787858"/>
                <a:ext cx="1828800" cy="18288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/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1AAE4F-52BF-44FA-AEE1-2760BDA15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0465" y="6992844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325997-401D-48E9-A707-8E0A9A204959}"/>
              </a:ext>
            </a:extLst>
          </p:cNvPr>
          <p:cNvCxnSpPr>
            <a:cxnSpLocks/>
            <a:stCxn id="59" idx="0"/>
            <a:endCxn id="60" idx="4"/>
          </p:cNvCxnSpPr>
          <p:nvPr/>
        </p:nvCxnSpPr>
        <p:spPr>
          <a:xfrm flipV="1">
            <a:off x="22417665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B63639-82E7-4E2B-A652-846B1A1C2306}"/>
              </a:ext>
            </a:extLst>
          </p:cNvPr>
          <p:cNvCxnSpPr>
            <a:cxnSpLocks/>
          </p:cNvCxnSpPr>
          <p:nvPr/>
        </p:nvCxnSpPr>
        <p:spPr>
          <a:xfrm flipV="1">
            <a:off x="22417665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/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625C47-0674-49D7-8449-14E9E528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2014" y="5319408"/>
                <a:ext cx="1681421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/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79F7D0-E0C3-49B5-B9E2-A3175B56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65" y="11534341"/>
                <a:ext cx="1697451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6396A943-394D-4AE5-A47B-84E40CA26FDB}"/>
              </a:ext>
            </a:extLst>
          </p:cNvPr>
          <p:cNvSpPr/>
          <p:nvPr/>
        </p:nvSpPr>
        <p:spPr bwMode="auto">
          <a:xfrm>
            <a:off x="26341374" y="6639182"/>
            <a:ext cx="8686799" cy="1013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694416-3136-491A-9464-BE8F74678F03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5950673" y="11952958"/>
            <a:ext cx="1155260" cy="624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/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/>
                </a:endParaRPr>
              </a:p>
            </p:txBody>
          </p:sp>
        </mc:Choice>
        <mc:Fallback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6448C68-346B-4060-9D8B-1DA337375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05933" y="11038558"/>
                <a:ext cx="1828800" cy="1828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0D77F37A-F145-438A-BBA5-182EDB98FAC3}"/>
              </a:ext>
            </a:extLst>
          </p:cNvPr>
          <p:cNvGrpSpPr/>
          <p:nvPr/>
        </p:nvGrpSpPr>
        <p:grpSpPr>
          <a:xfrm>
            <a:off x="30951149" y="11336514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A7B54DF-8EE9-4A52-BF56-56192DEC0F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C447B638-21C5-4EDE-89D8-598394F61FCF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33C287-E040-42F1-9D5A-4D3423AC4C8D}"/>
              </a:ext>
            </a:extLst>
          </p:cNvPr>
          <p:cNvCxnSpPr>
            <a:cxnSpLocks/>
            <a:stCxn id="70" idx="6"/>
            <a:endCxn id="75" idx="2"/>
          </p:cNvCxnSpPr>
          <p:nvPr/>
        </p:nvCxnSpPr>
        <p:spPr>
          <a:xfrm>
            <a:off x="28934733" y="11952958"/>
            <a:ext cx="20164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/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1A6390-E6E0-4219-8582-F44F69B5A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60944" y="13911554"/>
                <a:ext cx="1828800" cy="1828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230D58-D0FE-403A-B608-F2357512A850}"/>
              </a:ext>
            </a:extLst>
          </p:cNvPr>
          <p:cNvCxnSpPr>
            <a:cxnSpLocks/>
            <a:stCxn id="78" idx="0"/>
            <a:endCxn id="75" idx="4"/>
          </p:cNvCxnSpPr>
          <p:nvPr/>
        </p:nvCxnSpPr>
        <p:spPr>
          <a:xfrm flipV="1">
            <a:off x="31575344" y="12569401"/>
            <a:ext cx="0" cy="1342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/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1785AC-0CC8-41E4-A6F4-4276A2A1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171" y="17201810"/>
                <a:ext cx="165577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FDFD20-720F-47AC-B863-CDFDD80A5DC9}"/>
              </a:ext>
            </a:extLst>
          </p:cNvPr>
          <p:cNvCxnSpPr>
            <a:cxnSpLocks/>
            <a:stCxn id="80" idx="0"/>
            <a:endCxn id="78" idx="4"/>
          </p:cNvCxnSpPr>
          <p:nvPr/>
        </p:nvCxnSpPr>
        <p:spPr>
          <a:xfrm flipV="1">
            <a:off x="31571058" y="15740354"/>
            <a:ext cx="4286" cy="146145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/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568FF89-8129-43FC-B18F-CF20A5B57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11497272"/>
                <a:ext cx="914400" cy="91440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DFC670-3CF3-4ED3-9119-5A2D4B24515B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>
            <a:off x="32199538" y="11952958"/>
            <a:ext cx="1246346" cy="15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D46446D-3ABB-4642-A62B-57EFD8C3B446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34360284" y="11954472"/>
            <a:ext cx="1259286" cy="47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0E28BCC-4097-4E17-B59C-3E8CC62CD17A}"/>
              </a:ext>
            </a:extLst>
          </p:cNvPr>
          <p:cNvCxnSpPr>
            <a:cxnSpLocks/>
            <a:stCxn id="82" idx="0"/>
            <a:endCxn id="86" idx="4"/>
          </p:cNvCxnSpPr>
          <p:nvPr/>
        </p:nvCxnSpPr>
        <p:spPr>
          <a:xfrm flipV="1">
            <a:off x="33903084" y="10616658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/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5668A7E-6A0F-4062-9861-2EEEADF09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88684" y="8787858"/>
                <a:ext cx="1828800" cy="182880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/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F3AEAA4-8CAD-4393-BA24-71A83330D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5884" y="6992844"/>
                <a:ext cx="914400" cy="91440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854840-7D36-4FBE-9AF9-9069B6910858}"/>
              </a:ext>
            </a:extLst>
          </p:cNvPr>
          <p:cNvCxnSpPr>
            <a:cxnSpLocks/>
            <a:stCxn id="86" idx="0"/>
            <a:endCxn id="87" idx="4"/>
          </p:cNvCxnSpPr>
          <p:nvPr/>
        </p:nvCxnSpPr>
        <p:spPr>
          <a:xfrm flipV="1">
            <a:off x="33903084" y="7907244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1E7A6FE-84DD-49B2-961F-AB69161C8430}"/>
              </a:ext>
            </a:extLst>
          </p:cNvPr>
          <p:cNvCxnSpPr>
            <a:cxnSpLocks/>
          </p:cNvCxnSpPr>
          <p:nvPr/>
        </p:nvCxnSpPr>
        <p:spPr>
          <a:xfrm flipV="1">
            <a:off x="33903084" y="6112230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/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A638C9-936E-4148-B9F9-7BFABECE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433" y="5319408"/>
                <a:ext cx="1681421" cy="8497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69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/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6000AB-6ADB-4788-8C65-D99842E9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4115106"/>
                <a:ext cx="1314129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/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720287-AEEA-4E49-8901-A6A66E2F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5533700"/>
                <a:ext cx="8566576" cy="913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E6EE4F-D6A7-4F56-951F-FB9FCFD09856}"/>
              </a:ext>
            </a:extLst>
          </p:cNvPr>
          <p:cNvCxnSpPr>
            <a:cxnSpLocks/>
          </p:cNvCxnSpPr>
          <p:nvPr/>
        </p:nvCxnSpPr>
        <p:spPr>
          <a:xfrm>
            <a:off x="1371600" y="7112000"/>
            <a:ext cx="34340800" cy="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CDEDB9-3362-4C42-A10C-B9B4438A5B6E}"/>
              </a:ext>
            </a:extLst>
          </p:cNvPr>
          <p:cNvSpPr/>
          <p:nvPr/>
        </p:nvSpPr>
        <p:spPr>
          <a:xfrm>
            <a:off x="27562470" y="4352873"/>
            <a:ext cx="680026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Vanilla 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/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a memory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02AAB-C2B2-44B3-9A33-509CE7E0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7666675"/>
                <a:ext cx="17221204" cy="923330"/>
              </a:xfrm>
              <a:prstGeom prst="rect">
                <a:avLst/>
              </a:prstGeom>
              <a:blipFill>
                <a:blip r:embed="rId5"/>
                <a:stretch>
                  <a:fillRect l="-191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/>
              <p:nvPr/>
            </p:nvSpPr>
            <p:spPr>
              <a:xfrm>
                <a:off x="1773519" y="9641713"/>
                <a:ext cx="172212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1) Compute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update memory cell</a:t>
                </a: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2A191F-09DB-4561-8F68-6D8102503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9641713"/>
                <a:ext cx="17221204" cy="923330"/>
              </a:xfrm>
              <a:prstGeom prst="rect">
                <a:avLst/>
              </a:prstGeom>
              <a:blipFill>
                <a:blip r:embed="rId6"/>
                <a:stretch>
                  <a:fillRect l="-191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/>
              <p:nvPr/>
            </p:nvSpPr>
            <p:spPr>
              <a:xfrm>
                <a:off x="4267196" y="11252195"/>
                <a:ext cx="134068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A580ED-609C-4E6B-B0EA-11C241308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1252195"/>
                <a:ext cx="1340687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886370" y="12842113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Add two gets to control whether to update memory cell or keep its previous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4290451"/>
                <a:ext cx="901593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forget gate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5415730"/>
                <a:ext cx="15394086" cy="1016945"/>
              </a:xfrm>
              <a:prstGeom prst="rect">
                <a:avLst/>
              </a:prstGeom>
              <a:blipFill>
                <a:blip r:embed="rId9"/>
                <a:stretch>
                  <a:fillRect t="-16766" r="-1188" b="-26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/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F0C7BB-C4A6-41D9-9835-63595B004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6" y="16862943"/>
                <a:ext cx="15926283" cy="923330"/>
              </a:xfrm>
              <a:prstGeom prst="rect">
                <a:avLst/>
              </a:prstGeom>
              <a:blipFill>
                <a:blip r:embed="rId10"/>
                <a:stretch>
                  <a:fillRect t="-18421" r="-10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54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introduce a memory cell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F20A8C-643E-4CF6-A923-3494FA897151}"/>
              </a:ext>
            </a:extLst>
          </p:cNvPr>
          <p:cNvSpPr txBox="1"/>
          <p:nvPr/>
        </p:nvSpPr>
        <p:spPr>
          <a:xfrm>
            <a:off x="1930396" y="4108715"/>
            <a:ext cx="26206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Add one output gate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/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92A8363-1434-4D3E-B449-0022BCF5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5557053"/>
                <a:ext cx="519853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/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output gate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EBFEDE-134E-48BE-BAD3-3955F6B77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22" y="6682332"/>
                <a:ext cx="15631330" cy="923330"/>
              </a:xfrm>
              <a:prstGeom prst="rect">
                <a:avLst/>
              </a:prstGeom>
              <a:blipFill>
                <a:blip r:embed="rId4"/>
                <a:stretch>
                  <a:fillRect t="-18421" r="-117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EFFAA0E-F511-4039-A2FB-03A44637C6D8}"/>
              </a:ext>
            </a:extLst>
          </p:cNvPr>
          <p:cNvSpPr txBox="1"/>
          <p:nvPr/>
        </p:nvSpPr>
        <p:spPr>
          <a:xfrm>
            <a:off x="1930396" y="8332619"/>
            <a:ext cx="1541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Compute output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/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B47E5D-102E-45C9-A6C9-79DACB31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35" y="9770958"/>
                <a:ext cx="8566576" cy="913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30CFC6-6E37-45F9-9E84-93E6CCC89BC1}"/>
              </a:ext>
            </a:extLst>
          </p:cNvPr>
          <p:cNvCxnSpPr>
            <a:cxnSpLocks/>
          </p:cNvCxnSpPr>
          <p:nvPr/>
        </p:nvCxnSpPr>
        <p:spPr>
          <a:xfrm>
            <a:off x="20044152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A9BC5-B09E-450C-A894-6803007AE1D1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275AC0-FC38-4EDE-A353-38061069BBBE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EBACF98-B354-4B2A-ABBB-2D1DB02330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516CF674-79B1-48DC-A532-00908C3466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A731CC6-EB76-4A08-BC84-37BAF9C2F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03867BF-5E88-43BF-8E0D-56A77452B7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3A81E4-6D27-49EA-BEA6-C8BE218417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47DFE60-118C-4CCC-A87C-2958843F28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0F5A92D-C404-4D3F-A8CE-A02CFE7816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6E69C-EFED-4967-8F60-512E9E86F1D9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/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dirty="0"/>
                  <a:t> are vectors, same size as memory cell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element-wise multiplication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C02E03-2DC2-4265-B36A-D74459FC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273" y="15334307"/>
                <a:ext cx="15394086" cy="2585323"/>
              </a:xfrm>
              <a:prstGeom prst="rect">
                <a:avLst/>
              </a:prstGeom>
              <a:blipFill>
                <a:blip r:embed="rId13"/>
                <a:stretch>
                  <a:fillRect l="-2098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2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computing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A3297-EA53-4F93-B973-14DF27B6996D}"/>
              </a:ext>
            </a:extLst>
          </p:cNvPr>
          <p:cNvSpPr/>
          <p:nvPr/>
        </p:nvSpPr>
        <p:spPr>
          <a:xfrm>
            <a:off x="2153573" y="18402300"/>
            <a:ext cx="20226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LSTM can Solve Hard Long Time Lag Problems. Advances in Neural Information Processing Systems 9. 1997.</a:t>
            </a:r>
            <a:endParaRPr lang="en-US" sz="1200" b="0" u="none" strike="noStrike" dirty="0">
              <a:effectLst/>
              <a:latin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/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738F50D-EA84-4EDE-ABBB-DBC807D3D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176" y="5722324"/>
                <a:ext cx="15259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/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EACA19D-52C8-4516-AFEA-2A3910CF9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977" y="10134837"/>
                <a:ext cx="160608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6AFA345-358D-4B4E-A84A-9571F92A91BE}"/>
              </a:ext>
            </a:extLst>
          </p:cNvPr>
          <p:cNvGrpSpPr/>
          <p:nvPr/>
        </p:nvGrpSpPr>
        <p:grpSpPr>
          <a:xfrm>
            <a:off x="93429" y="3314975"/>
            <a:ext cx="19900898" cy="14554447"/>
            <a:chOff x="93429" y="3314975"/>
            <a:chExt cx="19900898" cy="1455444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D68E9E1-FDC5-4B3C-880E-191BB73E853A}"/>
                </a:ext>
              </a:extLst>
            </p:cNvPr>
            <p:cNvSpPr/>
            <p:nvPr/>
          </p:nvSpPr>
          <p:spPr bwMode="auto">
            <a:xfrm>
              <a:off x="2623537" y="4873900"/>
              <a:ext cx="15861694" cy="118952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/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18E1232-07BA-4AFA-870A-21E707987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" y="10521987"/>
                  <a:ext cx="2276136" cy="8497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4D5296E-66B4-437A-9E60-3A068CF48C7F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17" y="12050921"/>
              <a:ext cx="1406815" cy="0"/>
            </a:xfrm>
            <a:prstGeom prst="straightConnector1">
              <a:avLst/>
            </a:prstGeom>
            <a:ln w="76200"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/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39E4DC-C763-4AAD-8526-E27961EA6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43" y="17038425"/>
                  <a:ext cx="165577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EAEF4B2-F6B2-49C7-A5E4-9814E8A60A46}"/>
                </a:ext>
              </a:extLst>
            </p:cNvPr>
            <p:cNvCxnSpPr>
              <a:cxnSpLocks/>
              <a:stCxn id="40" idx="0"/>
              <a:endCxn id="8" idx="2"/>
            </p:cNvCxnSpPr>
            <p:nvPr/>
          </p:nvCxnSpPr>
          <p:spPr>
            <a:xfrm flipV="1">
              <a:off x="5145330" y="12505610"/>
              <a:ext cx="29746" cy="45328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61FFFA-2E46-4BCD-99A5-742ABC4C8DEE}"/>
                </a:ext>
              </a:extLst>
            </p:cNvPr>
            <p:cNvSpPr txBox="1"/>
            <p:nvPr/>
          </p:nvSpPr>
          <p:spPr>
            <a:xfrm>
              <a:off x="4166869" y="11582280"/>
              <a:ext cx="20164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/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34294-C3EA-4707-8934-ECA465086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/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F10DEBF-A6D2-411D-B1A7-54187434A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/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8F3A4E1-A948-461B-880A-6D245A9F29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/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764AF6A-2E88-4223-9489-2AD2AD5DB7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4699A0F-DE7F-4DEB-9658-093B7A001881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rot="5400000" flipH="1" flipV="1">
              <a:off x="7308075" y="9880581"/>
              <a:ext cx="3059928" cy="945352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50A7C86B-5209-4FB2-BA13-181B8A70B065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7380032" y="10931493"/>
              <a:ext cx="1981200" cy="1112452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3012EF3-A693-4B73-B386-9B7EAD83F2DB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7380032" y="12043945"/>
              <a:ext cx="1981200" cy="1196777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75A8534A-7664-4126-AB73-CCC9BC5ED189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rot="16200000" flipH="1">
              <a:off x="7730462" y="13891388"/>
              <a:ext cx="2265672" cy="995867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0CA2BF6-6588-4ECC-98CD-300196B3DC2D}"/>
                </a:ext>
              </a:extLst>
            </p:cNvPr>
            <p:cNvGrpSpPr/>
            <p:nvPr/>
          </p:nvGrpSpPr>
          <p:grpSpPr>
            <a:xfrm>
              <a:off x="12391847" y="6042949"/>
              <a:ext cx="1248389" cy="1232887"/>
              <a:chOff x="24813198" y="10178073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78A3AC31-F48D-424A-AB8E-67CA094E83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Plus Sign 65">
                <a:extLst>
                  <a:ext uri="{FF2B5EF4-FFF2-40B4-BE49-F238E27FC236}">
                    <a16:creationId xmlns:a16="http://schemas.microsoft.com/office/drawing/2014/main" id="{6CC5269C-33DC-4394-92E5-BD58CA48361A}"/>
                  </a:ext>
                </a:extLst>
              </p:cNvPr>
              <p:cNvSpPr/>
              <p:nvPr/>
            </p:nvSpPr>
            <p:spPr bwMode="auto">
              <a:xfrm>
                <a:off x="24959431" y="10287000"/>
                <a:ext cx="955921" cy="990600"/>
              </a:xfrm>
              <a:prstGeom prst="mathPlus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33E778B-1DF4-4DED-B040-4836E049CF49}"/>
                </a:ext>
              </a:extLst>
            </p:cNvPr>
            <p:cNvGrpSpPr/>
            <p:nvPr/>
          </p:nvGrpSpPr>
          <p:grpSpPr>
            <a:xfrm>
              <a:off x="12348818" y="12636485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189094AA-A925-4308-A243-550B926840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552BC573-F2A5-4B0E-B4D1-2AAB806FBA85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8342BCA-A743-4E26-9FDE-CB08602A11A2}"/>
                </a:ext>
              </a:extLst>
            </p:cNvPr>
            <p:cNvGrpSpPr/>
            <p:nvPr/>
          </p:nvGrpSpPr>
          <p:grpSpPr>
            <a:xfrm>
              <a:off x="9372320" y="6032674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72906A3-08F3-40A4-861C-BD06F29140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Multiplication Sign 76">
                <a:extLst>
                  <a:ext uri="{FF2B5EF4-FFF2-40B4-BE49-F238E27FC236}">
                    <a16:creationId xmlns:a16="http://schemas.microsoft.com/office/drawing/2014/main" id="{9E2D79AF-EEC2-425A-BADB-C3A4D0D6C6A7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/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5A71333-4949-4A0D-87BD-8084648DF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4" y="6291683"/>
                  <a:ext cx="2195986" cy="8497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3BD604C-B09D-4398-A6A6-DDE1E2A18377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2304011" y="6560994"/>
              <a:ext cx="7068309" cy="881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F1C596A-0DFF-48E0-BB56-E7552FA99303}"/>
                </a:ext>
              </a:extLst>
            </p:cNvPr>
            <p:cNvCxnSpPr>
              <a:cxnSpLocks/>
              <a:stCxn id="42" idx="0"/>
              <a:endCxn id="76" idx="4"/>
            </p:cNvCxnSpPr>
            <p:nvPr/>
          </p:nvCxnSpPr>
          <p:spPr>
            <a:xfrm flipV="1">
              <a:off x="9996515" y="7265561"/>
              <a:ext cx="0" cy="8719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502621B-CAB9-4569-B0E8-FB37CD01D6A3}"/>
                </a:ext>
              </a:extLst>
            </p:cNvPr>
            <p:cNvCxnSpPr>
              <a:cxnSpLocks/>
              <a:stCxn id="76" idx="6"/>
              <a:endCxn id="65" idx="2"/>
            </p:cNvCxnSpPr>
            <p:nvPr/>
          </p:nvCxnSpPr>
          <p:spPr>
            <a:xfrm>
              <a:off x="10620709" y="6649118"/>
              <a:ext cx="1771138" cy="102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FCB4088-48E8-4C07-B376-F82BF7908A39}"/>
                </a:ext>
              </a:extLst>
            </p:cNvPr>
            <p:cNvCxnSpPr>
              <a:cxnSpLocks/>
              <a:stCxn id="44" idx="6"/>
              <a:endCxn id="70" idx="2"/>
            </p:cNvCxnSpPr>
            <p:nvPr/>
          </p:nvCxnSpPr>
          <p:spPr>
            <a:xfrm>
              <a:off x="10732832" y="13240722"/>
              <a:ext cx="1615986" cy="122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198D06FD-5F9B-4414-9554-BBB920A8EAF8}"/>
                </a:ext>
              </a:extLst>
            </p:cNvPr>
            <p:cNvCxnSpPr>
              <a:cxnSpLocks/>
              <a:stCxn id="45" idx="6"/>
              <a:endCxn id="70" idx="4"/>
            </p:cNvCxnSpPr>
            <p:nvPr/>
          </p:nvCxnSpPr>
          <p:spPr>
            <a:xfrm flipV="1">
              <a:off x="10732832" y="13869372"/>
              <a:ext cx="2240181" cy="1652786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62F45E5-43BD-4AF5-BDB2-6140B0FFE547}"/>
                </a:ext>
              </a:extLst>
            </p:cNvPr>
            <p:cNvCxnSpPr>
              <a:cxnSpLocks/>
              <a:stCxn id="70" idx="0"/>
              <a:endCxn id="65" idx="4"/>
            </p:cNvCxnSpPr>
            <p:nvPr/>
          </p:nvCxnSpPr>
          <p:spPr>
            <a:xfrm flipV="1">
              <a:off x="12973013" y="7275836"/>
              <a:ext cx="43029" cy="5360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7765DB-22A6-4D27-9901-A66D031E28E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13640236" y="6647176"/>
              <a:ext cx="6354091" cy="12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90F7583-32A7-4DF5-8F3B-51D75220B539}"/>
                </a:ext>
              </a:extLst>
            </p:cNvPr>
            <p:cNvGrpSpPr/>
            <p:nvPr/>
          </p:nvGrpSpPr>
          <p:grpSpPr>
            <a:xfrm>
              <a:off x="14632028" y="10349393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3807008D-066A-4021-98CB-76551330C0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Multiplication Sign 100">
                <a:extLst>
                  <a:ext uri="{FF2B5EF4-FFF2-40B4-BE49-F238E27FC236}">
                    <a16:creationId xmlns:a16="http://schemas.microsoft.com/office/drawing/2014/main" id="{16D9C1D7-BC26-4AF6-B82E-C8FB72B70291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8A667C6-7551-476D-83BF-B7C5D6105BF8}"/>
                </a:ext>
              </a:extLst>
            </p:cNvPr>
            <p:cNvCxnSpPr>
              <a:cxnSpLocks/>
              <a:stCxn id="43" idx="6"/>
              <a:endCxn id="100" idx="2"/>
            </p:cNvCxnSpPr>
            <p:nvPr/>
          </p:nvCxnSpPr>
          <p:spPr>
            <a:xfrm>
              <a:off x="10732832" y="10931493"/>
              <a:ext cx="3899196" cy="34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8184074-86A8-4D6E-9BE5-AEF0B56604FA}"/>
                </a:ext>
              </a:extLst>
            </p:cNvPr>
            <p:cNvCxnSpPr>
              <a:cxnSpLocks/>
              <a:endCxn id="100" idx="0"/>
            </p:cNvCxnSpPr>
            <p:nvPr/>
          </p:nvCxnSpPr>
          <p:spPr>
            <a:xfrm>
              <a:off x="15256222" y="6640498"/>
              <a:ext cx="1" cy="3708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CCBA929-7AFE-4CD9-8245-19BF7EA9285C}"/>
                </a:ext>
              </a:extLst>
            </p:cNvPr>
            <p:cNvCxnSpPr>
              <a:cxnSpLocks/>
              <a:stCxn id="100" idx="6"/>
            </p:cNvCxnSpPr>
            <p:nvPr/>
          </p:nvCxnSpPr>
          <p:spPr>
            <a:xfrm flipV="1">
              <a:off x="15880417" y="10948129"/>
              <a:ext cx="3950572" cy="177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FBD8E765-AEA2-4403-A276-FE47E9BD519E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>
              <a:off x="2369565" y="10946847"/>
              <a:ext cx="1797304" cy="1097098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A9ADD59-EC1F-427A-A0A7-7D22CB5EBA31}"/>
                </a:ext>
              </a:extLst>
            </p:cNvPr>
            <p:cNvCxnSpPr>
              <a:cxnSpLocks/>
              <a:endCxn id="118" idx="4"/>
            </p:cNvCxnSpPr>
            <p:nvPr/>
          </p:nvCxnSpPr>
          <p:spPr>
            <a:xfrm flipV="1">
              <a:off x="16747437" y="10062989"/>
              <a:ext cx="0" cy="8806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/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d>
                          <m:d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C0AEFC0-1AA5-4F81-A5A8-6877292A0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/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32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A994025-9B43-4FBE-A711-CEDDA369C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9D4394A-9838-4A57-B2A1-BB36D85F5CD3}"/>
                </a:ext>
              </a:extLst>
            </p:cNvPr>
            <p:cNvCxnSpPr>
              <a:cxnSpLocks/>
              <a:stCxn id="118" idx="0"/>
              <a:endCxn id="119" idx="4"/>
            </p:cNvCxnSpPr>
            <p:nvPr/>
          </p:nvCxnSpPr>
          <p:spPr>
            <a:xfrm flipV="1">
              <a:off x="16747437" y="6039125"/>
              <a:ext cx="0" cy="2195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A9626D0-A0F5-4AE9-AE9C-9A09284FFF4D}"/>
                </a:ext>
              </a:extLst>
            </p:cNvPr>
            <p:cNvCxnSpPr>
              <a:cxnSpLocks/>
              <a:stCxn id="119" idx="0"/>
              <a:endCxn id="122" idx="2"/>
            </p:cNvCxnSpPr>
            <p:nvPr/>
          </p:nvCxnSpPr>
          <p:spPr>
            <a:xfrm flipV="1">
              <a:off x="16747437" y="4145972"/>
              <a:ext cx="5075" cy="97875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/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9AE4EBC-0308-43BC-982D-2EDC2889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7486" y="3314975"/>
                  <a:ext cx="1590051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6C437F5-4C27-4422-9BD0-E0296CAF1D2A}"/>
              </a:ext>
            </a:extLst>
          </p:cNvPr>
          <p:cNvCxnSpPr>
            <a:cxnSpLocks/>
          </p:cNvCxnSpPr>
          <p:nvPr/>
        </p:nvCxnSpPr>
        <p:spPr>
          <a:xfrm>
            <a:off x="20142126" y="3200400"/>
            <a:ext cx="0" cy="15367000"/>
          </a:xfrm>
          <a:prstGeom prst="line">
            <a:avLst/>
          </a:prstGeom>
          <a:ln w="1016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18FC78-8B81-4EF3-8256-957E1900877D}"/>
              </a:ext>
            </a:extLst>
          </p:cNvPr>
          <p:cNvGrpSpPr/>
          <p:nvPr/>
        </p:nvGrpSpPr>
        <p:grpSpPr>
          <a:xfrm>
            <a:off x="20418272" y="3425389"/>
            <a:ext cx="15926283" cy="11442127"/>
            <a:chOff x="20649717" y="4728099"/>
            <a:chExt cx="15926283" cy="11442127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7D0A4B8-41FC-4BFD-8235-A860032496F2}"/>
                </a:ext>
              </a:extLst>
            </p:cNvPr>
            <p:cNvGrpSpPr/>
            <p:nvPr/>
          </p:nvGrpSpPr>
          <p:grpSpPr>
            <a:xfrm>
              <a:off x="20649717" y="7231627"/>
              <a:ext cx="15926283" cy="8938599"/>
              <a:chOff x="20475013" y="4136029"/>
              <a:chExt cx="15926283" cy="893859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9394579-6F58-4997-87A1-004D2398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4136029"/>
                    <a:ext cx="13406875" cy="92333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/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0F151BF-645A-4AA2-9AD7-B631DACA27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5574368"/>
                    <a:ext cx="9015930" cy="92333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forget gate</a:t>
                    </a:r>
                  </a:p>
                </p:txBody>
              </p:sp>
            </mc:Choice>
            <mc:Fallback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7DCC1C5-EA0A-4488-9013-38FB7A28CB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6699647"/>
                    <a:ext cx="15394086" cy="101694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t="-16766" r="-1188" b="-263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/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update gate</a:t>
                    </a:r>
                  </a:p>
                </p:txBody>
              </p:sp>
            </mc:Choice>
            <mc:Fallback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CF776388-407D-472A-B088-AC85432677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8146860"/>
                    <a:ext cx="15926283" cy="92333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18543" r="-1110" b="-397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/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AF7FA425-D0AC-4F9D-8A6B-E9E12A3CF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9652318"/>
                    <a:ext cx="5198539" cy="92333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/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: output gate</a:t>
                    </a:r>
                  </a:p>
                </p:txBody>
              </p:sp>
            </mc:Choice>
            <mc:Fallback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9344351-E8FE-4276-BE15-92AE10D1B3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0777597"/>
                    <a:ext cx="15631330" cy="92333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18421" r="-1131" b="-388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48FEA607-EC08-4C4B-BE45-38323F2F1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75013" y="12160852"/>
                    <a:ext cx="8566576" cy="91377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B221912-25CB-4EED-811E-A37CB2ABCD44}"/>
                </a:ext>
              </a:extLst>
            </p:cNvPr>
            <p:cNvSpPr/>
            <p:nvPr/>
          </p:nvSpPr>
          <p:spPr>
            <a:xfrm>
              <a:off x="26504218" y="4728099"/>
              <a:ext cx="346761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/>
                <a:t>LSTM</a:t>
              </a:r>
              <a:endParaRPr lang="en-US" dirty="0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B888664D-21AE-4DD5-9D53-7C0BBD8B440E}"/>
              </a:ext>
            </a:extLst>
          </p:cNvPr>
          <p:cNvSpPr/>
          <p:nvPr/>
        </p:nvSpPr>
        <p:spPr bwMode="auto">
          <a:xfrm>
            <a:off x="16602167" y="1082481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77AB4C1-7B66-4690-8ED6-1DB4591CD42F}"/>
              </a:ext>
            </a:extLst>
          </p:cNvPr>
          <p:cNvSpPr/>
          <p:nvPr/>
        </p:nvSpPr>
        <p:spPr bwMode="auto">
          <a:xfrm>
            <a:off x="8263557" y="11945660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8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LSTM: computing graph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BA89664-1481-41E6-ADFF-754E8F578193}"/>
              </a:ext>
            </a:extLst>
          </p:cNvPr>
          <p:cNvGrpSpPr/>
          <p:nvPr/>
        </p:nvGrpSpPr>
        <p:grpSpPr>
          <a:xfrm>
            <a:off x="1564950" y="4518118"/>
            <a:ext cx="13640248" cy="9549493"/>
            <a:chOff x="93429" y="3331910"/>
            <a:chExt cx="19900898" cy="1465090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D9ECD90-95B5-49F6-BB46-7A56C0DD9897}"/>
                </a:ext>
              </a:extLst>
            </p:cNvPr>
            <p:cNvSpPr/>
            <p:nvPr/>
          </p:nvSpPr>
          <p:spPr bwMode="auto">
            <a:xfrm>
              <a:off x="2623537" y="4873900"/>
              <a:ext cx="15861694" cy="118952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C3993DE-96E1-44D3-A246-0B82F59D0161}"/>
                    </a:ext>
                  </a:extLst>
                </p:cNvPr>
                <p:cNvSpPr txBox="1"/>
                <p:nvPr/>
              </p:nvSpPr>
              <p:spPr>
                <a:xfrm>
                  <a:off x="93429" y="10521987"/>
                  <a:ext cx="2463364" cy="965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C3993DE-96E1-44D3-A246-0B82F59D0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" y="10521987"/>
                  <a:ext cx="2463364" cy="9657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BB495B0-9844-4829-A70B-3496EEC26836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17" y="12050921"/>
              <a:ext cx="1406815" cy="0"/>
            </a:xfrm>
            <a:prstGeom prst="straightConnector1">
              <a:avLst/>
            </a:prstGeom>
            <a:ln w="76200"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B05949A-970F-4FD4-B2DF-2968E25457C4}"/>
                    </a:ext>
                  </a:extLst>
                </p:cNvPr>
                <p:cNvSpPr txBox="1"/>
                <p:nvPr/>
              </p:nvSpPr>
              <p:spPr>
                <a:xfrm>
                  <a:off x="4317443" y="17038425"/>
                  <a:ext cx="1731989" cy="944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B05949A-970F-4FD4-B2DF-2968E2545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443" y="17038425"/>
                  <a:ext cx="1731989" cy="9443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3D82BBD-C73D-4EF1-A1C4-E341629849C1}"/>
                </a:ext>
              </a:extLst>
            </p:cNvPr>
            <p:cNvCxnSpPr>
              <a:cxnSpLocks/>
              <a:stCxn id="81" idx="0"/>
              <a:endCxn id="84" idx="2"/>
            </p:cNvCxnSpPr>
            <p:nvPr/>
          </p:nvCxnSpPr>
          <p:spPr>
            <a:xfrm flipH="1" flipV="1">
              <a:off x="5175076" y="12668323"/>
              <a:ext cx="8361" cy="437010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F465422-8BAA-4C3F-9417-C7E4EA4865FA}"/>
                </a:ext>
              </a:extLst>
            </p:cNvPr>
            <p:cNvSpPr txBox="1"/>
            <p:nvPr/>
          </p:nvSpPr>
          <p:spPr>
            <a:xfrm>
              <a:off x="4166869" y="11582279"/>
              <a:ext cx="2016413" cy="1086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stack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D6C48B26-0903-47CC-BF20-3B7540D8E341}"/>
                    </a:ext>
                  </a:extLst>
                </p:cNvPr>
                <p:cNvSpPr/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D6C48B26-0903-47CC-BF20-3B7540D8E3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BE483E6C-BA03-418B-B3EA-B9FC15EEF12C}"/>
                    </a:ext>
                  </a:extLst>
                </p:cNvPr>
                <p:cNvSpPr/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BE483E6C-BA03-418B-B3EA-B9FC15EEF1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3C2DC3-8C03-4168-B190-9B5E87C6C42D}"/>
                    </a:ext>
                  </a:extLst>
                </p:cNvPr>
                <p:cNvSpPr/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43C2DC3-8C03-4168-B190-9B5E87C6C4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05F546C-635E-4A71-AC7A-5237E0341C0A}"/>
                    </a:ext>
                  </a:extLst>
                </p:cNvPr>
                <p:cNvSpPr/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05F546C-635E-4A71-AC7A-5237E0341C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280524A9-8D3C-4E14-B0DF-1A14D3021C40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7308075" y="9880581"/>
              <a:ext cx="3059928" cy="945352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29F46057-51B4-419E-8578-20AAE7D7A37E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V="1">
              <a:off x="7380032" y="10931493"/>
              <a:ext cx="1981200" cy="1112452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61397CE3-74EC-4FA6-B3E8-BE9357522E42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7380032" y="12043945"/>
              <a:ext cx="1981200" cy="1196777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E4243B0E-3710-4045-8865-BB6FCC2F32F0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rot="16200000" flipH="1">
              <a:off x="7730462" y="13891388"/>
              <a:ext cx="2265672" cy="995867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56682EF-DEDB-4D97-9FE6-3F7F4FC95E97}"/>
                </a:ext>
              </a:extLst>
            </p:cNvPr>
            <p:cNvGrpSpPr/>
            <p:nvPr/>
          </p:nvGrpSpPr>
          <p:grpSpPr>
            <a:xfrm>
              <a:off x="12391847" y="6042949"/>
              <a:ext cx="1248389" cy="1232887"/>
              <a:chOff x="24813198" y="10178073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6676C454-3A9F-46BD-9795-6097A7CB50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4000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6676C454-3A9F-46BD-9795-6097A7CB50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3" name="Plus Sign 152">
                <a:extLst>
                  <a:ext uri="{FF2B5EF4-FFF2-40B4-BE49-F238E27FC236}">
                    <a16:creationId xmlns:a16="http://schemas.microsoft.com/office/drawing/2014/main" id="{38A811C1-7D6C-4FEE-B792-AF03113E35BE}"/>
                  </a:ext>
                </a:extLst>
              </p:cNvPr>
              <p:cNvSpPr/>
              <p:nvPr/>
            </p:nvSpPr>
            <p:spPr bwMode="auto">
              <a:xfrm>
                <a:off x="24959431" y="10287000"/>
                <a:ext cx="955921" cy="990600"/>
              </a:xfrm>
              <a:prstGeom prst="mathPlus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4000" dirty="0">
                  <a:latin typeface="Arial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22BC091-BF60-4C6D-8332-8C6C57561AC0}"/>
                </a:ext>
              </a:extLst>
            </p:cNvPr>
            <p:cNvGrpSpPr/>
            <p:nvPr/>
          </p:nvGrpSpPr>
          <p:grpSpPr>
            <a:xfrm>
              <a:off x="12348818" y="12636485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59141149-38F7-4AA0-9F41-5431FD18C7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6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4000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59141149-38F7-4AA0-9F41-5431FD18C7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1" name="Multiplication Sign 150">
                <a:extLst>
                  <a:ext uri="{FF2B5EF4-FFF2-40B4-BE49-F238E27FC236}">
                    <a16:creationId xmlns:a16="http://schemas.microsoft.com/office/drawing/2014/main" id="{DF8B2F58-73D1-4607-936C-4DD770F7C6BA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4000" dirty="0">
                  <a:latin typeface="Arial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A1AA8F3-E8ED-47D4-8EA1-3295682BECAC}"/>
                </a:ext>
              </a:extLst>
            </p:cNvPr>
            <p:cNvGrpSpPr/>
            <p:nvPr/>
          </p:nvGrpSpPr>
          <p:grpSpPr>
            <a:xfrm>
              <a:off x="9372320" y="6032674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EABD0FE7-DFDC-4EE1-820F-432FC12B49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6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4000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EABD0FE7-DFDC-4EE1-820F-432FC12B49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Multiplication Sign 148">
                <a:extLst>
                  <a:ext uri="{FF2B5EF4-FFF2-40B4-BE49-F238E27FC236}">
                    <a16:creationId xmlns:a16="http://schemas.microsoft.com/office/drawing/2014/main" id="{6F608A03-27ED-4E91-A453-7F80017E184B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4000" dirty="0">
                  <a:latin typeface="Arial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AEE9FB6-28DB-4BB0-803F-8746780D35D2}"/>
                    </a:ext>
                  </a:extLst>
                </p:cNvPr>
                <p:cNvSpPr txBox="1"/>
                <p:nvPr/>
              </p:nvSpPr>
              <p:spPr>
                <a:xfrm>
                  <a:off x="247674" y="6291682"/>
                  <a:ext cx="2376829" cy="965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AEE9FB6-28DB-4BB0-803F-8746780D3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4" y="6291682"/>
                  <a:ext cx="2376829" cy="9657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9D85C91-5708-46E4-8E9C-C8C7A8FEEDA7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>
              <a:off x="2304011" y="6560994"/>
              <a:ext cx="7068309" cy="881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3FD2C9D-C087-41D4-B482-3E649BE9F2D3}"/>
                </a:ext>
              </a:extLst>
            </p:cNvPr>
            <p:cNvCxnSpPr>
              <a:cxnSpLocks/>
              <a:stCxn id="85" idx="0"/>
              <a:endCxn id="148" idx="4"/>
            </p:cNvCxnSpPr>
            <p:nvPr/>
          </p:nvCxnSpPr>
          <p:spPr>
            <a:xfrm flipV="1">
              <a:off x="9996515" y="7265561"/>
              <a:ext cx="0" cy="8719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3B1CE24-6B82-4D82-8EB7-69F06ECAD476}"/>
                </a:ext>
              </a:extLst>
            </p:cNvPr>
            <p:cNvCxnSpPr>
              <a:cxnSpLocks/>
              <a:stCxn id="148" idx="6"/>
              <a:endCxn id="152" idx="2"/>
            </p:cNvCxnSpPr>
            <p:nvPr/>
          </p:nvCxnSpPr>
          <p:spPr>
            <a:xfrm>
              <a:off x="10620709" y="6649118"/>
              <a:ext cx="1771138" cy="102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C470158-8E90-4B8F-9B18-A457CF166201}"/>
                </a:ext>
              </a:extLst>
            </p:cNvPr>
            <p:cNvCxnSpPr>
              <a:cxnSpLocks/>
              <a:stCxn id="88" idx="6"/>
              <a:endCxn id="150" idx="2"/>
            </p:cNvCxnSpPr>
            <p:nvPr/>
          </p:nvCxnSpPr>
          <p:spPr>
            <a:xfrm>
              <a:off x="10732832" y="13240722"/>
              <a:ext cx="1615986" cy="122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8C3FA079-2230-4882-8E6F-2877A21D3AD2}"/>
                </a:ext>
              </a:extLst>
            </p:cNvPr>
            <p:cNvCxnSpPr>
              <a:cxnSpLocks/>
              <a:stCxn id="90" idx="6"/>
              <a:endCxn id="150" idx="4"/>
            </p:cNvCxnSpPr>
            <p:nvPr/>
          </p:nvCxnSpPr>
          <p:spPr>
            <a:xfrm flipV="1">
              <a:off x="10732832" y="13869372"/>
              <a:ext cx="2240181" cy="1652786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A227095-BADC-4325-B008-D6DE6B71826F}"/>
                </a:ext>
              </a:extLst>
            </p:cNvPr>
            <p:cNvCxnSpPr>
              <a:cxnSpLocks/>
              <a:stCxn id="150" idx="0"/>
              <a:endCxn id="152" idx="4"/>
            </p:cNvCxnSpPr>
            <p:nvPr/>
          </p:nvCxnSpPr>
          <p:spPr>
            <a:xfrm flipV="1">
              <a:off x="12973013" y="7275836"/>
              <a:ext cx="43029" cy="5360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85D620A-E01D-40B5-B319-7ECB32F92C98}"/>
                </a:ext>
              </a:extLst>
            </p:cNvPr>
            <p:cNvCxnSpPr>
              <a:cxnSpLocks/>
              <a:stCxn id="152" idx="6"/>
            </p:cNvCxnSpPr>
            <p:nvPr/>
          </p:nvCxnSpPr>
          <p:spPr>
            <a:xfrm flipV="1">
              <a:off x="13640236" y="6647176"/>
              <a:ext cx="6354091" cy="12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EA6AE62-DC72-4FE4-A5EA-AE55913B5D06}"/>
                </a:ext>
              </a:extLst>
            </p:cNvPr>
            <p:cNvGrpSpPr/>
            <p:nvPr/>
          </p:nvGrpSpPr>
          <p:grpSpPr>
            <a:xfrm>
              <a:off x="14632028" y="10349393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C706382A-0686-49B6-B7B5-4AEB8A851A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6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4000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C706382A-0686-49B6-B7B5-4AEB8A851A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7" name="Multiplication Sign 146">
                <a:extLst>
                  <a:ext uri="{FF2B5EF4-FFF2-40B4-BE49-F238E27FC236}">
                    <a16:creationId xmlns:a16="http://schemas.microsoft.com/office/drawing/2014/main" id="{FBFCDD67-9EE2-4BA8-9927-06ADCC3DC01E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4000" dirty="0">
                  <a:latin typeface="Arial"/>
                </a:endParaRPr>
              </a:p>
            </p:txBody>
          </p: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DEFA76C-825E-440E-A735-8F6A5955049B}"/>
                </a:ext>
              </a:extLst>
            </p:cNvPr>
            <p:cNvCxnSpPr>
              <a:cxnSpLocks/>
              <a:stCxn id="87" idx="6"/>
              <a:endCxn id="146" idx="2"/>
            </p:cNvCxnSpPr>
            <p:nvPr/>
          </p:nvCxnSpPr>
          <p:spPr>
            <a:xfrm>
              <a:off x="10732832" y="10931493"/>
              <a:ext cx="3899196" cy="34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DC3C5BD-4DCB-4EF9-90B8-BB4A2C8AB000}"/>
                </a:ext>
              </a:extLst>
            </p:cNvPr>
            <p:cNvCxnSpPr>
              <a:cxnSpLocks/>
              <a:endCxn id="146" idx="0"/>
            </p:cNvCxnSpPr>
            <p:nvPr/>
          </p:nvCxnSpPr>
          <p:spPr>
            <a:xfrm>
              <a:off x="15256222" y="6640498"/>
              <a:ext cx="1" cy="3708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9033791-B997-44F9-AAC1-DBBDBC7E0757}"/>
                </a:ext>
              </a:extLst>
            </p:cNvPr>
            <p:cNvCxnSpPr>
              <a:cxnSpLocks/>
              <a:stCxn id="146" idx="6"/>
            </p:cNvCxnSpPr>
            <p:nvPr/>
          </p:nvCxnSpPr>
          <p:spPr>
            <a:xfrm flipV="1">
              <a:off x="15880417" y="10948129"/>
              <a:ext cx="3950572" cy="177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75A5DCB8-7941-4B38-AB62-14837FACE5F4}"/>
                </a:ext>
              </a:extLst>
            </p:cNvPr>
            <p:cNvCxnSpPr>
              <a:cxnSpLocks/>
              <a:stCxn id="72" idx="3"/>
              <a:endCxn id="84" idx="1"/>
            </p:cNvCxnSpPr>
            <p:nvPr/>
          </p:nvCxnSpPr>
          <p:spPr>
            <a:xfrm>
              <a:off x="2556793" y="11004854"/>
              <a:ext cx="1610076" cy="1120447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E132F9C-118C-4AD3-A275-62CBCDCFF6A0}"/>
                </a:ext>
              </a:extLst>
            </p:cNvPr>
            <p:cNvCxnSpPr>
              <a:cxnSpLocks/>
              <a:endCxn id="141" idx="4"/>
            </p:cNvCxnSpPr>
            <p:nvPr/>
          </p:nvCxnSpPr>
          <p:spPr>
            <a:xfrm flipV="1">
              <a:off x="16747437" y="10062989"/>
              <a:ext cx="0" cy="8806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C4072F1D-D447-416E-AB7C-420C56F2D52F}"/>
                    </a:ext>
                  </a:extLst>
                </p:cNvPr>
                <p:cNvSpPr/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C4072F1D-D447-416E-AB7C-420C56F2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6FA1207B-A50F-4E2C-8E1D-C85F4D17F658}"/>
                    </a:ext>
                  </a:extLst>
                </p:cNvPr>
                <p:cNvSpPr/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20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6FA1207B-A50F-4E2C-8E1D-C85F4D17F6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631D78F9-0AEA-4717-8368-8DB8587E20AA}"/>
                </a:ext>
              </a:extLst>
            </p:cNvPr>
            <p:cNvCxnSpPr>
              <a:cxnSpLocks/>
              <a:stCxn id="141" idx="0"/>
              <a:endCxn id="142" idx="4"/>
            </p:cNvCxnSpPr>
            <p:nvPr/>
          </p:nvCxnSpPr>
          <p:spPr>
            <a:xfrm flipV="1">
              <a:off x="16747437" y="6039125"/>
              <a:ext cx="0" cy="2195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7CAA2B1-324D-4740-8E13-74EE9FE773BD}"/>
                </a:ext>
              </a:extLst>
            </p:cNvPr>
            <p:cNvCxnSpPr>
              <a:cxnSpLocks/>
              <a:stCxn id="142" idx="0"/>
              <a:endCxn id="145" idx="2"/>
            </p:cNvCxnSpPr>
            <p:nvPr/>
          </p:nvCxnSpPr>
          <p:spPr>
            <a:xfrm flipV="1">
              <a:off x="16747438" y="4276296"/>
              <a:ext cx="7085" cy="84842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41C52F10-A342-4B22-8B72-1D61756BA92F}"/>
                    </a:ext>
                  </a:extLst>
                </p:cNvPr>
                <p:cNvSpPr txBox="1"/>
                <p:nvPr/>
              </p:nvSpPr>
              <p:spPr>
                <a:xfrm>
                  <a:off x="15894703" y="3331910"/>
                  <a:ext cx="1719640" cy="944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41C52F10-A342-4B22-8B72-1D61756BA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4703" y="3331910"/>
                  <a:ext cx="1719640" cy="9443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164F146-640C-4096-953C-E2271C73CD4C}"/>
              </a:ext>
            </a:extLst>
          </p:cNvPr>
          <p:cNvGrpSpPr/>
          <p:nvPr/>
        </p:nvGrpSpPr>
        <p:grpSpPr>
          <a:xfrm>
            <a:off x="15093244" y="4518118"/>
            <a:ext cx="15222097" cy="9563408"/>
            <a:chOff x="93429" y="3331910"/>
            <a:chExt cx="22208789" cy="14672249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FEC75A5-5CDA-4B2E-9F61-1FC3BE6ABB94}"/>
                </a:ext>
              </a:extLst>
            </p:cNvPr>
            <p:cNvSpPr/>
            <p:nvPr/>
          </p:nvSpPr>
          <p:spPr bwMode="auto">
            <a:xfrm>
              <a:off x="2623537" y="4873900"/>
              <a:ext cx="15861694" cy="118952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2429CDD-1277-40B6-8E32-892F3B73284A}"/>
                    </a:ext>
                  </a:extLst>
                </p:cNvPr>
                <p:cNvSpPr txBox="1"/>
                <p:nvPr/>
              </p:nvSpPr>
              <p:spPr>
                <a:xfrm>
                  <a:off x="93429" y="10521987"/>
                  <a:ext cx="1738350" cy="944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2429CDD-1277-40B6-8E32-892F3B732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9" y="10521987"/>
                  <a:ext cx="1738350" cy="94438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71D250C-68E0-4CFC-9749-D45CA006A9EE}"/>
                </a:ext>
              </a:extLst>
            </p:cNvPr>
            <p:cNvCxnSpPr>
              <a:cxnSpLocks/>
            </p:cNvCxnSpPr>
            <p:nvPr/>
          </p:nvCxnSpPr>
          <p:spPr>
            <a:xfrm>
              <a:off x="5973217" y="12050921"/>
              <a:ext cx="1406815" cy="0"/>
            </a:xfrm>
            <a:prstGeom prst="straightConnector1">
              <a:avLst/>
            </a:prstGeom>
            <a:ln w="76200"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EFE942A9-FF12-400C-8801-576B57A4424B}"/>
                    </a:ext>
                  </a:extLst>
                </p:cNvPr>
                <p:cNvSpPr txBox="1"/>
                <p:nvPr/>
              </p:nvSpPr>
              <p:spPr>
                <a:xfrm>
                  <a:off x="3960087" y="17038425"/>
                  <a:ext cx="2457003" cy="965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EFE942A9-FF12-400C-8801-576B57A44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087" y="17038425"/>
                  <a:ext cx="2457003" cy="96573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BE94389-F52D-40CA-B106-E6D8DD1F20BF}"/>
                </a:ext>
              </a:extLst>
            </p:cNvPr>
            <p:cNvCxnSpPr>
              <a:cxnSpLocks/>
              <a:stCxn id="158" idx="0"/>
              <a:endCxn id="160" idx="2"/>
            </p:cNvCxnSpPr>
            <p:nvPr/>
          </p:nvCxnSpPr>
          <p:spPr>
            <a:xfrm flipH="1" flipV="1">
              <a:off x="5175076" y="12668323"/>
              <a:ext cx="13513" cy="437010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0DAE848-F478-4FF6-A5D3-8F62EBB41649}"/>
                </a:ext>
              </a:extLst>
            </p:cNvPr>
            <p:cNvSpPr txBox="1"/>
            <p:nvPr/>
          </p:nvSpPr>
          <p:spPr>
            <a:xfrm>
              <a:off x="4166869" y="11582279"/>
              <a:ext cx="2016413" cy="1086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stack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68FCB79-7042-4F27-B9F2-90AC29AFB1B6}"/>
                    </a:ext>
                  </a:extLst>
                </p:cNvPr>
                <p:cNvSpPr/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68FCB79-7042-4F27-B9F2-90AC29AFB1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10715" y="8137493"/>
                  <a:ext cx="1371600" cy="137160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29CCBC14-65C4-458B-ADF8-56179BA0CE3E}"/>
                    </a:ext>
                  </a:extLst>
                </p:cNvPr>
                <p:cNvSpPr/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29CCBC14-65C4-458B-ADF8-56179BA0CE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0245693"/>
                  <a:ext cx="1371600" cy="137160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AD5CC0EC-A065-4689-AF18-39E1344D593F}"/>
                    </a:ext>
                  </a:extLst>
                </p:cNvPr>
                <p:cNvSpPr/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AD5CC0EC-A065-4689-AF18-39E1344D59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2554922"/>
                  <a:ext cx="1371600" cy="137160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892E85A8-C1A8-4D7A-9ABA-3B59533B0CEB}"/>
                    </a:ext>
                  </a:extLst>
                </p:cNvPr>
                <p:cNvSpPr/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892E85A8-C1A8-4D7A-9ABA-3B59533B0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1232" y="14836358"/>
                  <a:ext cx="1371600" cy="1371600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5" name="Connector: Elbow 164">
              <a:extLst>
                <a:ext uri="{FF2B5EF4-FFF2-40B4-BE49-F238E27FC236}">
                  <a16:creationId xmlns:a16="http://schemas.microsoft.com/office/drawing/2014/main" id="{EA9CAC1A-A5F6-4D55-B590-25972ED64D84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 rot="5400000" flipH="1" flipV="1">
              <a:off x="7308075" y="9880581"/>
              <a:ext cx="3059928" cy="945352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634207C8-F8C5-43AF-B63D-F2196D3EFAFD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 flipV="1">
              <a:off x="7380032" y="10931493"/>
              <a:ext cx="1981200" cy="1112452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or: Elbow 166">
              <a:extLst>
                <a:ext uri="{FF2B5EF4-FFF2-40B4-BE49-F238E27FC236}">
                  <a16:creationId xmlns:a16="http://schemas.microsoft.com/office/drawing/2014/main" id="{AE6736D6-4171-44D8-8C3A-B6D25E1C75B5}"/>
                </a:ext>
              </a:extLst>
            </p:cNvPr>
            <p:cNvCxnSpPr>
              <a:cxnSpLocks/>
              <a:endCxn id="163" idx="2"/>
            </p:cNvCxnSpPr>
            <p:nvPr/>
          </p:nvCxnSpPr>
          <p:spPr>
            <a:xfrm>
              <a:off x="7380032" y="12043945"/>
              <a:ext cx="1981200" cy="1196777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167">
              <a:extLst>
                <a:ext uri="{FF2B5EF4-FFF2-40B4-BE49-F238E27FC236}">
                  <a16:creationId xmlns:a16="http://schemas.microsoft.com/office/drawing/2014/main" id="{970FC7FE-C079-4076-87E1-6A866631C3B5}"/>
                </a:ext>
              </a:extLst>
            </p:cNvPr>
            <p:cNvCxnSpPr>
              <a:cxnSpLocks/>
              <a:endCxn id="164" idx="2"/>
            </p:cNvCxnSpPr>
            <p:nvPr/>
          </p:nvCxnSpPr>
          <p:spPr>
            <a:xfrm rot="16200000" flipH="1">
              <a:off x="7730462" y="13891388"/>
              <a:ext cx="2265672" cy="995867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1D5CE27-9931-4A4A-825F-D53E0075CA55}"/>
                </a:ext>
              </a:extLst>
            </p:cNvPr>
            <p:cNvGrpSpPr/>
            <p:nvPr/>
          </p:nvGrpSpPr>
          <p:grpSpPr>
            <a:xfrm>
              <a:off x="12391847" y="6042949"/>
              <a:ext cx="1248389" cy="1232887"/>
              <a:chOff x="24813198" y="10178073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242C3FAD-7268-45DD-99DC-AC0141992D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4000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242C3FAD-7268-45DD-99DC-AC0141992D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813198" y="10178073"/>
                    <a:ext cx="1248389" cy="123288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8" name="Plus Sign 197">
                <a:extLst>
                  <a:ext uri="{FF2B5EF4-FFF2-40B4-BE49-F238E27FC236}">
                    <a16:creationId xmlns:a16="http://schemas.microsoft.com/office/drawing/2014/main" id="{B60EBCEF-F660-4496-A660-0874E66AA7EC}"/>
                  </a:ext>
                </a:extLst>
              </p:cNvPr>
              <p:cNvSpPr/>
              <p:nvPr/>
            </p:nvSpPr>
            <p:spPr bwMode="auto">
              <a:xfrm>
                <a:off x="24959431" y="10287000"/>
                <a:ext cx="955921" cy="990600"/>
              </a:xfrm>
              <a:prstGeom prst="mathPlus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4000" dirty="0">
                  <a:latin typeface="Arial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B7ED8021-A636-4932-BE56-72794E8F19E8}"/>
                </a:ext>
              </a:extLst>
            </p:cNvPr>
            <p:cNvGrpSpPr/>
            <p:nvPr/>
          </p:nvGrpSpPr>
          <p:grpSpPr>
            <a:xfrm>
              <a:off x="12348818" y="12636485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E11F3182-C6D9-42A4-8029-B9F3A73129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6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4000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E11F3182-C6D9-42A4-8029-B9F3A73129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6" name="Multiplication Sign 195">
                <a:extLst>
                  <a:ext uri="{FF2B5EF4-FFF2-40B4-BE49-F238E27FC236}">
                    <a16:creationId xmlns:a16="http://schemas.microsoft.com/office/drawing/2014/main" id="{D795F5F6-E335-45B1-B1DA-347D53C45640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4000" dirty="0">
                  <a:latin typeface="Arial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9075C50-94BB-4450-9D46-07B2F30947CE}"/>
                </a:ext>
              </a:extLst>
            </p:cNvPr>
            <p:cNvGrpSpPr/>
            <p:nvPr/>
          </p:nvGrpSpPr>
          <p:grpSpPr>
            <a:xfrm>
              <a:off x="9372320" y="6032674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60738D73-86AF-47D2-80EC-CB778C96C9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6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4000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60738D73-86AF-47D2-80EC-CB778C96C9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4" name="Multiplication Sign 193">
                <a:extLst>
                  <a:ext uri="{FF2B5EF4-FFF2-40B4-BE49-F238E27FC236}">
                    <a16:creationId xmlns:a16="http://schemas.microsoft.com/office/drawing/2014/main" id="{3173F432-A826-4703-B1FA-AE661F371377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4000" dirty="0">
                  <a:latin typeface="Arial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96AC47CA-4F5A-4C27-B38B-217DF988F0E6}"/>
                    </a:ext>
                  </a:extLst>
                </p:cNvPr>
                <p:cNvSpPr txBox="1"/>
                <p:nvPr/>
              </p:nvSpPr>
              <p:spPr>
                <a:xfrm>
                  <a:off x="247674" y="6291683"/>
                  <a:ext cx="1651815" cy="9443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96AC47CA-4F5A-4C27-B38B-217DF988F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74" y="6291683"/>
                  <a:ext cx="1651815" cy="9443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05BD7AF4-FB5F-44F5-B245-510BE1DC6A63}"/>
                </a:ext>
              </a:extLst>
            </p:cNvPr>
            <p:cNvCxnSpPr>
              <a:cxnSpLocks/>
              <a:endCxn id="193" idx="2"/>
            </p:cNvCxnSpPr>
            <p:nvPr/>
          </p:nvCxnSpPr>
          <p:spPr>
            <a:xfrm>
              <a:off x="2304011" y="6560994"/>
              <a:ext cx="7068309" cy="881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10FD7237-07B4-4419-A6F9-06852F622B9A}"/>
                </a:ext>
              </a:extLst>
            </p:cNvPr>
            <p:cNvCxnSpPr>
              <a:cxnSpLocks/>
              <a:stCxn id="161" idx="0"/>
              <a:endCxn id="193" idx="4"/>
            </p:cNvCxnSpPr>
            <p:nvPr/>
          </p:nvCxnSpPr>
          <p:spPr>
            <a:xfrm flipV="1">
              <a:off x="9996515" y="7265561"/>
              <a:ext cx="0" cy="8719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D777537-190F-4B6E-9474-9F83ABB5BD4D}"/>
                </a:ext>
              </a:extLst>
            </p:cNvPr>
            <p:cNvCxnSpPr>
              <a:cxnSpLocks/>
              <a:stCxn id="193" idx="6"/>
              <a:endCxn id="197" idx="2"/>
            </p:cNvCxnSpPr>
            <p:nvPr/>
          </p:nvCxnSpPr>
          <p:spPr>
            <a:xfrm>
              <a:off x="10620709" y="6649118"/>
              <a:ext cx="1771138" cy="1027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F4F16588-E6AB-43E8-9AE4-36CE6A8BEF23}"/>
                </a:ext>
              </a:extLst>
            </p:cNvPr>
            <p:cNvCxnSpPr>
              <a:cxnSpLocks/>
              <a:stCxn id="163" idx="6"/>
              <a:endCxn id="195" idx="2"/>
            </p:cNvCxnSpPr>
            <p:nvPr/>
          </p:nvCxnSpPr>
          <p:spPr>
            <a:xfrm>
              <a:off x="10732832" y="13240722"/>
              <a:ext cx="1615986" cy="122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or: Elbow 176">
              <a:extLst>
                <a:ext uri="{FF2B5EF4-FFF2-40B4-BE49-F238E27FC236}">
                  <a16:creationId xmlns:a16="http://schemas.microsoft.com/office/drawing/2014/main" id="{F8BFCE01-5266-4617-BAC5-F1F8C5ADB024}"/>
                </a:ext>
              </a:extLst>
            </p:cNvPr>
            <p:cNvCxnSpPr>
              <a:cxnSpLocks/>
              <a:stCxn id="164" idx="6"/>
              <a:endCxn id="195" idx="4"/>
            </p:cNvCxnSpPr>
            <p:nvPr/>
          </p:nvCxnSpPr>
          <p:spPr>
            <a:xfrm flipV="1">
              <a:off x="10732832" y="13869372"/>
              <a:ext cx="2240181" cy="1652786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C66B229C-CB7E-4394-A7CB-9AEF054709C2}"/>
                </a:ext>
              </a:extLst>
            </p:cNvPr>
            <p:cNvCxnSpPr>
              <a:cxnSpLocks/>
              <a:stCxn id="195" idx="0"/>
              <a:endCxn id="197" idx="4"/>
            </p:cNvCxnSpPr>
            <p:nvPr/>
          </p:nvCxnSpPr>
          <p:spPr>
            <a:xfrm flipV="1">
              <a:off x="12973013" y="7275836"/>
              <a:ext cx="43029" cy="53606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919E36B-B3FE-4901-B7FA-289A3404D28A}"/>
                </a:ext>
              </a:extLst>
            </p:cNvPr>
            <p:cNvCxnSpPr>
              <a:cxnSpLocks/>
              <a:stCxn id="197" idx="6"/>
            </p:cNvCxnSpPr>
            <p:nvPr/>
          </p:nvCxnSpPr>
          <p:spPr>
            <a:xfrm flipV="1">
              <a:off x="13640236" y="6647176"/>
              <a:ext cx="6354091" cy="12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9380DC2F-6369-4726-8062-AA9F0CC3D6D5}"/>
                </a:ext>
              </a:extLst>
            </p:cNvPr>
            <p:cNvGrpSpPr/>
            <p:nvPr/>
          </p:nvGrpSpPr>
          <p:grpSpPr>
            <a:xfrm>
              <a:off x="14632028" y="10349393"/>
              <a:ext cx="1248389" cy="1232887"/>
              <a:chOff x="19903871" y="14470130"/>
              <a:chExt cx="1248389" cy="123288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52B513A6-44FA-4835-A985-944B1800A2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6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4000" b="1" dirty="0">
                      <a:latin typeface="Arial"/>
                    </a:endParaRPr>
                  </a:p>
                </p:txBody>
              </p:sp>
            </mc:Choice>
            <mc:Fallback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52B513A6-44FA-4835-A985-944B1800A2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903871" y="14470130"/>
                    <a:ext cx="1248389" cy="123288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2" name="Multiplication Sign 191">
                <a:extLst>
                  <a:ext uri="{FF2B5EF4-FFF2-40B4-BE49-F238E27FC236}">
                    <a16:creationId xmlns:a16="http://schemas.microsoft.com/office/drawing/2014/main" id="{163F18EB-3E76-47D3-AF87-88A56C2B324D}"/>
                  </a:ext>
                </a:extLst>
              </p:cNvPr>
              <p:cNvSpPr/>
              <p:nvPr/>
            </p:nvSpPr>
            <p:spPr bwMode="auto">
              <a:xfrm>
                <a:off x="20006816" y="14520154"/>
                <a:ext cx="1122135" cy="1132837"/>
              </a:xfrm>
              <a:prstGeom prst="mathMultiply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sz="4000" dirty="0">
                  <a:latin typeface="Arial"/>
                </a:endParaRPr>
              </a:p>
            </p:txBody>
          </p:sp>
        </p:grp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E9DBC540-41C8-4CF8-8CEF-599212FDA8DF}"/>
                </a:ext>
              </a:extLst>
            </p:cNvPr>
            <p:cNvCxnSpPr>
              <a:cxnSpLocks/>
              <a:stCxn id="162" idx="6"/>
              <a:endCxn id="191" idx="2"/>
            </p:cNvCxnSpPr>
            <p:nvPr/>
          </p:nvCxnSpPr>
          <p:spPr>
            <a:xfrm>
              <a:off x="10732832" y="10931493"/>
              <a:ext cx="3899196" cy="34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E4AED04-B90E-4C18-BC14-AA57FCFBD868}"/>
                </a:ext>
              </a:extLst>
            </p:cNvPr>
            <p:cNvCxnSpPr>
              <a:cxnSpLocks/>
              <a:endCxn id="191" idx="0"/>
            </p:cNvCxnSpPr>
            <p:nvPr/>
          </p:nvCxnSpPr>
          <p:spPr>
            <a:xfrm>
              <a:off x="15256222" y="6640498"/>
              <a:ext cx="1" cy="3708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7D1AD96-CB1F-4D20-8E75-6717A9614734}"/>
                </a:ext>
              </a:extLst>
            </p:cNvPr>
            <p:cNvCxnSpPr>
              <a:cxnSpLocks/>
              <a:stCxn id="191" idx="6"/>
            </p:cNvCxnSpPr>
            <p:nvPr/>
          </p:nvCxnSpPr>
          <p:spPr>
            <a:xfrm flipV="1">
              <a:off x="15880417" y="10948129"/>
              <a:ext cx="3950572" cy="1770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or: Elbow 183">
              <a:extLst>
                <a:ext uri="{FF2B5EF4-FFF2-40B4-BE49-F238E27FC236}">
                  <a16:creationId xmlns:a16="http://schemas.microsoft.com/office/drawing/2014/main" id="{A942AC2C-6B7E-407E-A47F-C7F47BBA1951}"/>
                </a:ext>
              </a:extLst>
            </p:cNvPr>
            <p:cNvCxnSpPr>
              <a:cxnSpLocks/>
              <a:stCxn id="156" idx="3"/>
              <a:endCxn id="160" idx="1"/>
            </p:cNvCxnSpPr>
            <p:nvPr/>
          </p:nvCxnSpPr>
          <p:spPr>
            <a:xfrm>
              <a:off x="1831779" y="10994181"/>
              <a:ext cx="2335090" cy="1131120"/>
            </a:xfrm>
            <a:prstGeom prst="bentConnector3">
              <a:avLst>
                <a:gd name="adj1" fmla="val 50000"/>
              </a:avLst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438D0BB4-E69E-463A-918C-B95E7A27347C}"/>
                </a:ext>
              </a:extLst>
            </p:cNvPr>
            <p:cNvCxnSpPr>
              <a:cxnSpLocks/>
              <a:endCxn id="186" idx="4"/>
            </p:cNvCxnSpPr>
            <p:nvPr/>
          </p:nvCxnSpPr>
          <p:spPr>
            <a:xfrm flipV="1">
              <a:off x="16747437" y="10062989"/>
              <a:ext cx="0" cy="8806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0A83D91A-48FB-4733-ADD2-3D69C5ABAFE1}"/>
                    </a:ext>
                  </a:extLst>
                </p:cNvPr>
                <p:cNvSpPr/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0A83D91A-48FB-4733-ADD2-3D69C5ABA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833037" y="8234189"/>
                  <a:ext cx="1828800" cy="182880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881D64B2-B732-47E5-99CF-AFD44C3D5149}"/>
                    </a:ext>
                  </a:extLst>
                </p:cNvPr>
                <p:cNvSpPr/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20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881D64B2-B732-47E5-99CF-AFD44C3D51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290237" y="5124725"/>
                  <a:ext cx="914400" cy="91440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9F2C4261-18D6-49B6-8946-A1A7BB5BAA75}"/>
                </a:ext>
              </a:extLst>
            </p:cNvPr>
            <p:cNvCxnSpPr>
              <a:cxnSpLocks/>
              <a:stCxn id="186" idx="0"/>
              <a:endCxn id="187" idx="4"/>
            </p:cNvCxnSpPr>
            <p:nvPr/>
          </p:nvCxnSpPr>
          <p:spPr>
            <a:xfrm flipV="1">
              <a:off x="16747437" y="6039125"/>
              <a:ext cx="0" cy="2195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071C6DCC-1143-46CA-A77F-A8F42DF5B7C8}"/>
                </a:ext>
              </a:extLst>
            </p:cNvPr>
            <p:cNvCxnSpPr>
              <a:cxnSpLocks/>
              <a:stCxn id="187" idx="0"/>
              <a:endCxn id="190" idx="2"/>
            </p:cNvCxnSpPr>
            <p:nvPr/>
          </p:nvCxnSpPr>
          <p:spPr>
            <a:xfrm flipV="1">
              <a:off x="16747438" y="4297644"/>
              <a:ext cx="12244" cy="8270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06298A5-60D1-4D07-9E09-1F5950618BE8}"/>
                    </a:ext>
                  </a:extLst>
                </p:cNvPr>
                <p:cNvSpPr txBox="1"/>
                <p:nvPr/>
              </p:nvSpPr>
              <p:spPr>
                <a:xfrm>
                  <a:off x="15537354" y="3331910"/>
                  <a:ext cx="2444654" cy="965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4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06298A5-60D1-4D07-9E09-1F5950618B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7354" y="3331910"/>
                  <a:ext cx="2444654" cy="96573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9BB6606D-FF92-41A1-895B-9F179F7F9708}"/>
                    </a:ext>
                  </a:extLst>
                </p:cNvPr>
                <p:cNvSpPr txBox="1"/>
                <p:nvPr/>
              </p:nvSpPr>
              <p:spPr>
                <a:xfrm>
                  <a:off x="19771143" y="10303373"/>
                  <a:ext cx="2463364" cy="965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9BB6606D-FF92-41A1-895B-9F179F7F97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1143" y="10303373"/>
                  <a:ext cx="2463364" cy="96573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8D5D3B2-AEB5-48E9-9961-D76AE78729A7}"/>
                    </a:ext>
                  </a:extLst>
                </p:cNvPr>
                <p:cNvSpPr txBox="1"/>
                <p:nvPr/>
              </p:nvSpPr>
              <p:spPr>
                <a:xfrm>
                  <a:off x="19925388" y="6073069"/>
                  <a:ext cx="2376830" cy="965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4000" b="1" dirty="0"/>
                </a:p>
              </p:txBody>
            </p:sp>
          </mc:Choice>
          <mc:Fallback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8D5D3B2-AEB5-48E9-9961-D76AE7872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25388" y="6073069"/>
                  <a:ext cx="2376830" cy="96573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BA8E43-90A8-4E61-8A93-41E79C68645F}"/>
              </a:ext>
            </a:extLst>
          </p:cNvPr>
          <p:cNvCxnSpPr>
            <a:cxnSpLocks/>
          </p:cNvCxnSpPr>
          <p:nvPr/>
        </p:nvCxnSpPr>
        <p:spPr>
          <a:xfrm flipH="1">
            <a:off x="26821415" y="644730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304ACEB-1D56-46AD-ADEB-293EA5BF5782}"/>
              </a:ext>
            </a:extLst>
          </p:cNvPr>
          <p:cNvCxnSpPr>
            <a:cxnSpLocks/>
          </p:cNvCxnSpPr>
          <p:nvPr/>
        </p:nvCxnSpPr>
        <p:spPr>
          <a:xfrm flipH="1">
            <a:off x="22308733" y="6497152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6D2683A-D4F1-4CAD-A342-DB2FD729EE20}"/>
              </a:ext>
            </a:extLst>
          </p:cNvPr>
          <p:cNvCxnSpPr>
            <a:cxnSpLocks/>
          </p:cNvCxnSpPr>
          <p:nvPr/>
        </p:nvCxnSpPr>
        <p:spPr>
          <a:xfrm flipH="1">
            <a:off x="20087545" y="6497152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E8CA4B7D-2779-4010-AB7F-794A19A2636A}"/>
              </a:ext>
            </a:extLst>
          </p:cNvPr>
          <p:cNvCxnSpPr>
            <a:cxnSpLocks/>
          </p:cNvCxnSpPr>
          <p:nvPr/>
        </p:nvCxnSpPr>
        <p:spPr>
          <a:xfrm flipH="1">
            <a:off x="10923753" y="6417773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3CFE9D6-91A5-4A90-952D-9A62B5A1DA2B}"/>
              </a:ext>
            </a:extLst>
          </p:cNvPr>
          <p:cNvCxnSpPr>
            <a:cxnSpLocks/>
          </p:cNvCxnSpPr>
          <p:nvPr/>
        </p:nvCxnSpPr>
        <p:spPr>
          <a:xfrm flipH="1">
            <a:off x="8822665" y="6433644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C09F87F-0E01-47CD-A898-9DD958B5D873}"/>
              </a:ext>
            </a:extLst>
          </p:cNvPr>
          <p:cNvCxnSpPr>
            <a:cxnSpLocks/>
          </p:cNvCxnSpPr>
          <p:nvPr/>
        </p:nvCxnSpPr>
        <p:spPr>
          <a:xfrm flipH="1">
            <a:off x="6717652" y="638537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B891BA8-6C80-4A5F-8C87-FB8D02100866}"/>
              </a:ext>
            </a:extLst>
          </p:cNvPr>
          <p:cNvCxnSpPr>
            <a:cxnSpLocks/>
          </p:cNvCxnSpPr>
          <p:nvPr/>
        </p:nvCxnSpPr>
        <p:spPr>
          <a:xfrm>
            <a:off x="8734979" y="7112503"/>
            <a:ext cx="0" cy="60093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38CBB5FE-5FC3-4340-8120-9D8C502ABB02}"/>
              </a:ext>
            </a:extLst>
          </p:cNvPr>
          <p:cNvCxnSpPr>
            <a:cxnSpLocks/>
          </p:cNvCxnSpPr>
          <p:nvPr/>
        </p:nvCxnSpPr>
        <p:spPr>
          <a:xfrm>
            <a:off x="12184424" y="7553670"/>
            <a:ext cx="0" cy="60093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2B0FCB6-6AEC-49C5-948E-015D04351A84}"/>
              </a:ext>
            </a:extLst>
          </p:cNvPr>
          <p:cNvCxnSpPr>
            <a:cxnSpLocks/>
          </p:cNvCxnSpPr>
          <p:nvPr/>
        </p:nvCxnSpPr>
        <p:spPr>
          <a:xfrm>
            <a:off x="10749818" y="7650409"/>
            <a:ext cx="0" cy="60093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218ABDC-ED9C-4754-A521-DE04B96FD20A}"/>
              </a:ext>
            </a:extLst>
          </p:cNvPr>
          <p:cNvCxnSpPr>
            <a:cxnSpLocks/>
          </p:cNvCxnSpPr>
          <p:nvPr/>
        </p:nvCxnSpPr>
        <p:spPr>
          <a:xfrm flipH="1">
            <a:off x="9008021" y="12229317"/>
            <a:ext cx="806145" cy="2534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4F7F2D4A-A431-4F8E-BC14-328B86A38704}"/>
              </a:ext>
            </a:extLst>
          </p:cNvPr>
          <p:cNvCxnSpPr>
            <a:cxnSpLocks/>
          </p:cNvCxnSpPr>
          <p:nvPr/>
        </p:nvCxnSpPr>
        <p:spPr>
          <a:xfrm flipH="1">
            <a:off x="8968274" y="10652451"/>
            <a:ext cx="806145" cy="2534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687BA94-FB21-490C-BC3E-AF78D4C45A6C}"/>
              </a:ext>
            </a:extLst>
          </p:cNvPr>
          <p:cNvCxnSpPr>
            <a:cxnSpLocks/>
          </p:cNvCxnSpPr>
          <p:nvPr/>
        </p:nvCxnSpPr>
        <p:spPr>
          <a:xfrm flipH="1">
            <a:off x="9062898" y="9166729"/>
            <a:ext cx="806145" cy="2534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65A1443A-B209-4BDA-AF7C-056ACF395EDF}"/>
              </a:ext>
            </a:extLst>
          </p:cNvPr>
          <p:cNvCxnSpPr>
            <a:cxnSpLocks/>
          </p:cNvCxnSpPr>
          <p:nvPr/>
        </p:nvCxnSpPr>
        <p:spPr>
          <a:xfrm flipH="1">
            <a:off x="5977518" y="9963862"/>
            <a:ext cx="806145" cy="2534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D202B0-390A-4E2A-A9A4-7607B7E0BCE3}"/>
              </a:ext>
            </a:extLst>
          </p:cNvPr>
          <p:cNvSpPr txBox="1"/>
          <p:nvPr/>
        </p:nvSpPr>
        <p:spPr>
          <a:xfrm>
            <a:off x="30488465" y="5738379"/>
            <a:ext cx="3851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557C317-2B85-49F3-923D-7FF3D452A81F}"/>
              </a:ext>
            </a:extLst>
          </p:cNvPr>
          <p:cNvSpPr txBox="1"/>
          <p:nvPr/>
        </p:nvSpPr>
        <p:spPr>
          <a:xfrm>
            <a:off x="30488464" y="8730412"/>
            <a:ext cx="3851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17DBFE-2A12-46B9-AFB0-07737310177A}"/>
                  </a:ext>
                </a:extLst>
              </p:cNvPr>
              <p:cNvSpPr txBox="1"/>
              <p:nvPr/>
            </p:nvSpPr>
            <p:spPr>
              <a:xfrm>
                <a:off x="2190750" y="15373350"/>
                <a:ext cx="29889450" cy="2710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Gradient can flow back, only passing multiplication or addition, through the memory cell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Avoid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𝒂𝒂</m:t>
                            </m:r>
                          </m:sub>
                        </m:sSub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Avoid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𝒂𝒂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𝒂𝒙</m:t>
                            </m:r>
                          </m:sub>
                        </m:sSub>
                        <m:sSup>
                          <m:s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17DBFE-2A12-46B9-AFB0-077373101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0" y="15373350"/>
                <a:ext cx="29889450" cy="2710101"/>
              </a:xfrm>
              <a:prstGeom prst="rect">
                <a:avLst/>
              </a:prstGeom>
              <a:blipFill>
                <a:blip r:embed="rId27"/>
                <a:stretch>
                  <a:fillRect l="-979" t="-6306" b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Oval 213">
            <a:extLst>
              <a:ext uri="{FF2B5EF4-FFF2-40B4-BE49-F238E27FC236}">
                <a16:creationId xmlns:a16="http://schemas.microsoft.com/office/drawing/2014/main" id="{10F58E4C-554D-4213-93AB-185720CB480C}"/>
              </a:ext>
            </a:extLst>
          </p:cNvPr>
          <p:cNvSpPr/>
          <p:nvPr/>
        </p:nvSpPr>
        <p:spPr bwMode="auto">
          <a:xfrm>
            <a:off x="20658447" y="10062003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22E5FAD4-33B9-40FA-A8A3-F21BDD86E936}"/>
              </a:ext>
            </a:extLst>
          </p:cNvPr>
          <p:cNvSpPr/>
          <p:nvPr/>
        </p:nvSpPr>
        <p:spPr bwMode="auto">
          <a:xfrm>
            <a:off x="7118064" y="10082059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96D0C5C-3EF7-481F-B5C7-D79D3E16B24B}"/>
              </a:ext>
            </a:extLst>
          </p:cNvPr>
          <p:cNvSpPr/>
          <p:nvPr/>
        </p:nvSpPr>
        <p:spPr bwMode="auto">
          <a:xfrm>
            <a:off x="26378829" y="9358654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E7C167CC-4B42-497F-AB67-3064653FA8B2}"/>
              </a:ext>
            </a:extLst>
          </p:cNvPr>
          <p:cNvSpPr/>
          <p:nvPr/>
        </p:nvSpPr>
        <p:spPr bwMode="auto">
          <a:xfrm>
            <a:off x="12850535" y="9358653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6492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GRU: Gated Recurrent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/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BACF98-B354-4B2A-ABBB-2D1DB0233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7068412"/>
                <a:ext cx="1413143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/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6CF674-79B1-48DC-A532-00908C346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8506751"/>
                <a:ext cx="1088984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/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forget gate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731CC6-EB76-4A08-BC84-37BAF9C2F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9632030"/>
                <a:ext cx="6965368" cy="923330"/>
              </a:xfrm>
              <a:prstGeom prst="rect">
                <a:avLst/>
              </a:prstGeom>
              <a:blipFill>
                <a:blip r:embed="rId5"/>
                <a:stretch>
                  <a:fillRect t="-18421" r="-3853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/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update gate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03867BF-5E88-43BF-8E0D-56A77452B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1079243"/>
                <a:ext cx="15926283" cy="923330"/>
              </a:xfrm>
              <a:prstGeom prst="rect">
                <a:avLst/>
              </a:prstGeom>
              <a:blipFill>
                <a:blip r:embed="rId6"/>
                <a:stretch>
                  <a:fillRect t="-18421" r="-1110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/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3A81E4-6D27-49EA-BEA6-C8BE21841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2584701"/>
                <a:ext cx="4076437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/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trike="sngStrike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trike="sngStrike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trike="sngStrike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trike="sngStrike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trike="sngStrike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US" b="1" i="1" strike="sngStrik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trike="sngStrike" dirty="0"/>
                  <a:t>: output gate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7DFE60-118C-4CCC-A87C-2958843F2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93" y="13709980"/>
                <a:ext cx="15631330" cy="923330"/>
              </a:xfrm>
              <a:prstGeom prst="rect">
                <a:avLst/>
              </a:prstGeom>
              <a:blipFill>
                <a:blip r:embed="rId8"/>
                <a:stretch>
                  <a:fillRect t="-18543" r="-1131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16E69C-EFED-4967-8F60-512E9E86F1D9}"/>
              </a:ext>
            </a:extLst>
          </p:cNvPr>
          <p:cNvSpPr/>
          <p:nvPr/>
        </p:nvSpPr>
        <p:spPr>
          <a:xfrm>
            <a:off x="7126694" y="4564884"/>
            <a:ext cx="29209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GRU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/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0A2A60-4D1A-4C08-BA27-650D3126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6518554"/>
                <a:ext cx="8566576" cy="913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/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: relevant gate</a:t>
                </a:r>
                <a:endParaRPr lang="en-US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913C38-ACDC-4BE8-9495-C4107AB66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42" y="15179629"/>
                <a:ext cx="16251693" cy="923330"/>
              </a:xfrm>
              <a:prstGeom prst="rect">
                <a:avLst/>
              </a:prstGeom>
              <a:blipFill>
                <a:blip r:embed="rId10"/>
                <a:stretch>
                  <a:fillRect t="-18421" r="-38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/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8164-3761-49FA-8D28-EA986CDC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028" y="9873199"/>
                <a:ext cx="160608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94331B-E6CB-4230-A5A8-CFC7932029A6}"/>
              </a:ext>
            </a:extLst>
          </p:cNvPr>
          <p:cNvSpPr/>
          <p:nvPr/>
        </p:nvSpPr>
        <p:spPr bwMode="auto">
          <a:xfrm>
            <a:off x="18744711" y="4612262"/>
            <a:ext cx="16041571" cy="11895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8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/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07813A-4F6E-41BE-B5F2-A36C7F5F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8295" y="9998713"/>
                <a:ext cx="2276136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/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EB1BF5-3AB7-4A74-80D3-64DD0FB4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494" y="16776787"/>
                <a:ext cx="1655774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DBA08E-386C-4316-917B-53C29A3DE17C}"/>
              </a:ext>
            </a:extLst>
          </p:cNvPr>
          <p:cNvCxnSpPr>
            <a:cxnSpLocks/>
          </p:cNvCxnSpPr>
          <p:nvPr/>
        </p:nvCxnSpPr>
        <p:spPr>
          <a:xfrm flipV="1">
            <a:off x="21446381" y="13267113"/>
            <a:ext cx="0" cy="3471574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/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A87B9D0-D7B4-4AD1-BE44-6A2B97C95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30816" y="7875855"/>
                <a:ext cx="1371600" cy="1371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/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473F017-3F0A-492A-97C2-935902A51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24183" y="12293284"/>
                <a:ext cx="1371600" cy="13716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/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AA7297-28AB-4D38-97C2-5962F1A16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2283" y="14250870"/>
                <a:ext cx="1371600" cy="13716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6D0504E-1077-4275-AF04-E659579249D7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8040350" y="10654784"/>
            <a:ext cx="7583833" cy="2324300"/>
          </a:xfrm>
          <a:prstGeom prst="bentConnector3">
            <a:avLst>
              <a:gd name="adj1" fmla="val 44976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F6EB93F-13D5-41E2-9268-1212C3369F7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1400843" y="1492446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3A2F45-1825-4124-A225-AE72DD42C258}"/>
              </a:ext>
            </a:extLst>
          </p:cNvPr>
          <p:cNvGrpSpPr/>
          <p:nvPr/>
        </p:nvGrpSpPr>
        <p:grpSpPr>
          <a:xfrm>
            <a:off x="28692898" y="5781311"/>
            <a:ext cx="1248389" cy="1232887"/>
            <a:chOff x="24813198" y="10178073"/>
            <a:chExt cx="1248389" cy="12328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/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4FF3E2C-8AB2-43CF-8155-5F7E79E34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813198" y="10178073"/>
                  <a:ext cx="1248389" cy="123288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Plus Sign 72">
              <a:extLst>
                <a:ext uri="{FF2B5EF4-FFF2-40B4-BE49-F238E27FC236}">
                  <a16:creationId xmlns:a16="http://schemas.microsoft.com/office/drawing/2014/main" id="{759DB7C1-04F0-4901-A584-76CB38B11E02}"/>
                </a:ext>
              </a:extLst>
            </p:cNvPr>
            <p:cNvSpPr/>
            <p:nvPr/>
          </p:nvSpPr>
          <p:spPr bwMode="auto">
            <a:xfrm>
              <a:off x="24959431" y="10287000"/>
              <a:ext cx="955921" cy="990600"/>
            </a:xfrm>
            <a:prstGeom prst="mathPlus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3CE341-DAC1-4C6E-8744-781FE7E5AEA5}"/>
              </a:ext>
            </a:extLst>
          </p:cNvPr>
          <p:cNvGrpSpPr/>
          <p:nvPr/>
        </p:nvGrpSpPr>
        <p:grpSpPr>
          <a:xfrm>
            <a:off x="28649869" y="12374847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1E4408CA-9EA9-424E-B8B5-0A46560D6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Multiplication Sign 70">
              <a:extLst>
                <a:ext uri="{FF2B5EF4-FFF2-40B4-BE49-F238E27FC236}">
                  <a16:creationId xmlns:a16="http://schemas.microsoft.com/office/drawing/2014/main" id="{520BB765-0438-4AE4-8545-90703764E8D8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6016DF-4790-4B38-9B02-1356BEE90171}"/>
              </a:ext>
            </a:extLst>
          </p:cNvPr>
          <p:cNvGrpSpPr/>
          <p:nvPr/>
        </p:nvGrpSpPr>
        <p:grpSpPr>
          <a:xfrm>
            <a:off x="25673371" y="5771036"/>
            <a:ext cx="1248389" cy="1232887"/>
            <a:chOff x="19903871" y="14470130"/>
            <a:chExt cx="1248389" cy="12328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/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8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latin typeface="Arial"/>
                  </a:endParaRPr>
                </a:p>
              </p:txBody>
            </p:sp>
          </mc:Choice>
          <mc:Fallback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46E7D45-1A39-4136-B0B0-0B57F7C2F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03871" y="14470130"/>
                  <a:ext cx="1248389" cy="123288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Multiplication Sign 68">
              <a:extLst>
                <a:ext uri="{FF2B5EF4-FFF2-40B4-BE49-F238E27FC236}">
                  <a16:creationId xmlns:a16="http://schemas.microsoft.com/office/drawing/2014/main" id="{049F93FA-CC85-4851-B849-40F3518E2BAB}"/>
                </a:ext>
              </a:extLst>
            </p:cNvPr>
            <p:cNvSpPr/>
            <p:nvPr/>
          </p:nvSpPr>
          <p:spPr bwMode="auto">
            <a:xfrm>
              <a:off x="20006816" y="14520154"/>
              <a:ext cx="1122135" cy="1132837"/>
            </a:xfrm>
            <a:prstGeom prst="mathMultiply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C6D548-7D9E-4693-A1E7-B6FD465DA9EE}"/>
              </a:ext>
            </a:extLst>
          </p:cNvPr>
          <p:cNvCxnSpPr>
            <a:cxnSpLocks/>
            <a:endCxn id="68" idx="2"/>
          </p:cNvCxnSpPr>
          <p:nvPr/>
        </p:nvCxnSpPr>
        <p:spPr>
          <a:xfrm>
            <a:off x="19757303" y="6378860"/>
            <a:ext cx="5916068" cy="86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389159-9F24-4533-B6B0-3BD4BD76B9B7}"/>
              </a:ext>
            </a:extLst>
          </p:cNvPr>
          <p:cNvCxnSpPr>
            <a:cxnSpLocks/>
            <a:stCxn id="36" idx="0"/>
            <a:endCxn id="68" idx="4"/>
          </p:cNvCxnSpPr>
          <p:nvPr/>
        </p:nvCxnSpPr>
        <p:spPr>
          <a:xfrm flipH="1" flipV="1">
            <a:off x="26297566" y="7003923"/>
            <a:ext cx="19050" cy="87193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8A5E86-6070-4DC8-85CA-77401F0F3439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>
            <a:off x="26921760" y="6387480"/>
            <a:ext cx="1771138" cy="102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1D245B3-2744-4B01-B043-E3EBECC2AE25}"/>
              </a:ext>
            </a:extLst>
          </p:cNvPr>
          <p:cNvCxnSpPr>
            <a:cxnSpLocks/>
            <a:stCxn id="38" idx="6"/>
            <a:endCxn id="70" idx="2"/>
          </p:cNvCxnSpPr>
          <p:nvPr/>
        </p:nvCxnSpPr>
        <p:spPr>
          <a:xfrm>
            <a:off x="26995783" y="12979084"/>
            <a:ext cx="1654086" cy="1220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74B8AB6-A9E3-4BC8-B24A-68BACD59B92C}"/>
              </a:ext>
            </a:extLst>
          </p:cNvPr>
          <p:cNvCxnSpPr>
            <a:cxnSpLocks/>
            <a:stCxn id="39" idx="6"/>
            <a:endCxn id="70" idx="4"/>
          </p:cNvCxnSpPr>
          <p:nvPr/>
        </p:nvCxnSpPr>
        <p:spPr>
          <a:xfrm flipV="1">
            <a:off x="27033883" y="13607734"/>
            <a:ext cx="2240181" cy="1328936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AD68B-FFBB-4FEA-8F25-169F7236D664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29274064" y="7014198"/>
            <a:ext cx="43029" cy="536064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E178A3-EC13-4ECF-AA87-5ADD93E9E667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29941287" y="6397755"/>
            <a:ext cx="1613691" cy="452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B400C-50E5-4D12-A64E-03A67BC2FEE9}"/>
              </a:ext>
            </a:extLst>
          </p:cNvPr>
          <p:cNvCxnSpPr>
            <a:cxnSpLocks/>
          </p:cNvCxnSpPr>
          <p:nvPr/>
        </p:nvCxnSpPr>
        <p:spPr>
          <a:xfrm>
            <a:off x="31557273" y="6378860"/>
            <a:ext cx="1" cy="4393790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11DF47-7B36-4506-B555-BEBE4157536F}"/>
              </a:ext>
            </a:extLst>
          </p:cNvPr>
          <p:cNvCxnSpPr>
            <a:cxnSpLocks/>
          </p:cNvCxnSpPr>
          <p:nvPr/>
        </p:nvCxnSpPr>
        <p:spPr>
          <a:xfrm flipV="1">
            <a:off x="31557273" y="10686491"/>
            <a:ext cx="4574767" cy="861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A050E23-4D43-40D8-AC5A-397E0DC19E65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33048488" y="9801351"/>
            <a:ext cx="0" cy="88061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/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5186155-BCD5-49D0-AED9-38ABE3436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34088" y="7972551"/>
                <a:ext cx="1828800" cy="1828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/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D4945-852E-4F22-B685-57A4CA0DC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91288" y="4863087"/>
                <a:ext cx="914400" cy="9144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07E0C3-669C-4649-B6DB-3B3C197F8E41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V="1">
            <a:off x="33048488" y="5777487"/>
            <a:ext cx="0" cy="21950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DBCEEBC-8B18-488B-B3DC-241877D2CCDB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33048488" y="3884334"/>
            <a:ext cx="5075" cy="9787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/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519233-2936-4DE8-B79E-BFDA55E9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8537" y="3053337"/>
                <a:ext cx="1590051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429F980-8B5E-4007-A897-2CD0D4361EE9}"/>
              </a:ext>
            </a:extLst>
          </p:cNvPr>
          <p:cNvCxnSpPr>
            <a:cxnSpLocks/>
            <a:stCxn id="38" idx="0"/>
            <a:endCxn id="36" idx="4"/>
          </p:cNvCxnSpPr>
          <p:nvPr/>
        </p:nvCxnSpPr>
        <p:spPr>
          <a:xfrm flipV="1">
            <a:off x="26309983" y="9247455"/>
            <a:ext cx="6633" cy="304582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/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EF14A26-839F-457D-A135-4118FFE70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1503" y="14764508"/>
                <a:ext cx="1371600" cy="13716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1E24EC-321A-4797-8A39-CACEC6CA3FA0}"/>
              </a:ext>
            </a:extLst>
          </p:cNvPr>
          <p:cNvCxnSpPr>
            <a:cxnSpLocks/>
          </p:cNvCxnSpPr>
          <p:nvPr/>
        </p:nvCxnSpPr>
        <p:spPr>
          <a:xfrm flipH="1">
            <a:off x="19722842" y="10623632"/>
            <a:ext cx="34461" cy="4140876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373CB0A-25CC-48E9-808C-0FC5511DC63B}"/>
              </a:ext>
            </a:extLst>
          </p:cNvPr>
          <p:cNvCxnSpPr>
            <a:cxnSpLocks/>
            <a:stCxn id="79" idx="6"/>
            <a:endCxn id="39" idx="3"/>
          </p:cNvCxnSpPr>
          <p:nvPr/>
        </p:nvCxnSpPr>
        <p:spPr>
          <a:xfrm flipV="1">
            <a:off x="20443103" y="15421604"/>
            <a:ext cx="5420046" cy="287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DA21B98-CE26-4BE7-BC27-DF197882290A}"/>
              </a:ext>
            </a:extLst>
          </p:cNvPr>
          <p:cNvCxnSpPr>
            <a:cxnSpLocks/>
          </p:cNvCxnSpPr>
          <p:nvPr/>
        </p:nvCxnSpPr>
        <p:spPr>
          <a:xfrm>
            <a:off x="21480304" y="13305213"/>
            <a:ext cx="4261440" cy="0"/>
          </a:xfrm>
          <a:prstGeom prst="bent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/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11BF153-A575-4BA0-A1FF-6DCF474F7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641" y="11863172"/>
                <a:ext cx="1700144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/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957AC4C-5E4D-488A-8941-C1FA8582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8832" y="5209337"/>
                <a:ext cx="2756139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B28B33-ABE2-42BC-97FF-9F6D820913BF}"/>
              </a:ext>
            </a:extLst>
          </p:cNvPr>
          <p:cNvCxnSpPr>
            <a:cxnSpLocks/>
          </p:cNvCxnSpPr>
          <p:nvPr/>
        </p:nvCxnSpPr>
        <p:spPr>
          <a:xfrm flipH="1">
            <a:off x="33752374" y="10460554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535F21-FDA8-437D-A5F0-57B8BC2D16AB}"/>
              </a:ext>
            </a:extLst>
          </p:cNvPr>
          <p:cNvCxnSpPr>
            <a:cxnSpLocks/>
          </p:cNvCxnSpPr>
          <p:nvPr/>
        </p:nvCxnSpPr>
        <p:spPr>
          <a:xfrm flipH="1">
            <a:off x="272191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DE6D9EF-58A1-4330-954D-F6E13BECC54A}"/>
              </a:ext>
            </a:extLst>
          </p:cNvPr>
          <p:cNvCxnSpPr>
            <a:cxnSpLocks/>
          </p:cNvCxnSpPr>
          <p:nvPr/>
        </p:nvCxnSpPr>
        <p:spPr>
          <a:xfrm flipH="1">
            <a:off x="24133088" y="6030045"/>
            <a:ext cx="103390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863F7C5-50C9-453E-B46D-440E231040A6}"/>
              </a:ext>
            </a:extLst>
          </p:cNvPr>
          <p:cNvCxnSpPr>
            <a:cxnSpLocks/>
          </p:cNvCxnSpPr>
          <p:nvPr/>
        </p:nvCxnSpPr>
        <p:spPr>
          <a:xfrm flipH="1">
            <a:off x="26822843" y="6962244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31829B1-0D41-4B69-B216-3DD197F5294E}"/>
              </a:ext>
            </a:extLst>
          </p:cNvPr>
          <p:cNvCxnSpPr>
            <a:cxnSpLocks/>
          </p:cNvCxnSpPr>
          <p:nvPr/>
        </p:nvCxnSpPr>
        <p:spPr>
          <a:xfrm flipH="1">
            <a:off x="26717102" y="9596137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891AA1E-1D3F-4A86-B0DD-0A65E5B72017}"/>
              </a:ext>
            </a:extLst>
          </p:cNvPr>
          <p:cNvCxnSpPr>
            <a:cxnSpLocks/>
          </p:cNvCxnSpPr>
          <p:nvPr/>
        </p:nvCxnSpPr>
        <p:spPr>
          <a:xfrm flipH="1">
            <a:off x="29538739" y="7525873"/>
            <a:ext cx="23308" cy="9951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5AB7FC-A64E-44A9-B582-446897909F90}"/>
              </a:ext>
            </a:extLst>
          </p:cNvPr>
          <p:cNvCxnSpPr>
            <a:cxnSpLocks/>
          </p:cNvCxnSpPr>
          <p:nvPr/>
        </p:nvCxnSpPr>
        <p:spPr>
          <a:xfrm flipV="1">
            <a:off x="19757303" y="6347153"/>
            <a:ext cx="34461" cy="4307631"/>
          </a:xfrm>
          <a:prstGeom prst="straightConnector1">
            <a:avLst/>
          </a:prstGeom>
          <a:ln w="762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Learning phrase representations using RNN encoder-decoder for statistical machine translation. 2014. https://arxiv.org/abs/1406.1078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383E19-885E-49D3-86F9-06ECD6B51D16}"/>
              </a:ext>
            </a:extLst>
          </p:cNvPr>
          <p:cNvSpPr/>
          <p:nvPr/>
        </p:nvSpPr>
        <p:spPr bwMode="auto">
          <a:xfrm>
            <a:off x="19630126" y="10574354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BF377D-20D7-449D-9FEE-204FDC1A1BC1}"/>
              </a:ext>
            </a:extLst>
          </p:cNvPr>
          <p:cNvSpPr/>
          <p:nvPr/>
        </p:nvSpPr>
        <p:spPr bwMode="auto">
          <a:xfrm>
            <a:off x="21311030" y="14764508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54D042F-D23F-4EFB-AE23-276716DA6B8B}"/>
              </a:ext>
            </a:extLst>
          </p:cNvPr>
          <p:cNvSpPr/>
          <p:nvPr/>
        </p:nvSpPr>
        <p:spPr bwMode="auto">
          <a:xfrm>
            <a:off x="32930840" y="10632697"/>
            <a:ext cx="249361" cy="2590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409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Other variants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BA0F657-DADD-4F9A-9BC2-262317574DBC}"/>
              </a:ext>
            </a:extLst>
          </p:cNvPr>
          <p:cNvSpPr/>
          <p:nvPr/>
        </p:nvSpPr>
        <p:spPr>
          <a:xfrm>
            <a:off x="1930396" y="18451715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Neural Architecture Search with Reinforcement Learning. 2017. 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2742387-7AEC-4D75-ADE0-5038BD8E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662578"/>
            <a:ext cx="14211300" cy="14547742"/>
          </a:xfrm>
          <a:prstGeom prst="rect">
            <a:avLst/>
          </a:prstGeom>
        </p:spPr>
      </p:pic>
      <p:pic>
        <p:nvPicPr>
          <p:cNvPr id="12290" name="Picture 2" descr="NAS">
            <a:extLst>
              <a:ext uri="{FF2B5EF4-FFF2-40B4-BE49-F238E27FC236}">
                <a16:creationId xmlns:a16="http://schemas.microsoft.com/office/drawing/2014/main" id="{43AEE83D-AB0B-4DD5-B908-CC2A27C9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593" y="6874036"/>
            <a:ext cx="12811631" cy="812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A481C5C5-097D-4F00-8746-97BB1317FFF6}"/>
              </a:ext>
            </a:extLst>
          </p:cNvPr>
          <p:cNvSpPr/>
          <p:nvPr/>
        </p:nvSpPr>
        <p:spPr>
          <a:xfrm>
            <a:off x="18288000" y="17748655"/>
            <a:ext cx="11868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https://lilianweng.github.io/lil-log/2020/08/06/neural-architecture-search.html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0068CBF-AE6F-40F1-A223-D4EC7D6D8A4B}"/>
              </a:ext>
            </a:extLst>
          </p:cNvPr>
          <p:cNvSpPr txBox="1"/>
          <p:nvPr/>
        </p:nvSpPr>
        <p:spPr>
          <a:xfrm>
            <a:off x="17697450" y="4419600"/>
            <a:ext cx="14363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Require large computing resource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find better architecture on given tasks</a:t>
            </a:r>
          </a:p>
        </p:txBody>
      </p:sp>
    </p:spTree>
    <p:extLst>
      <p:ext uri="{BB962C8B-B14F-4D97-AF65-F5344CB8AC3E}">
        <p14:creationId xmlns:p14="http://schemas.microsoft.com/office/powerpoint/2010/main" val="3634158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312821-5769-4D12-9110-C54015C0CD46}"/>
              </a:ext>
            </a:extLst>
          </p:cNvPr>
          <p:cNvSpPr/>
          <p:nvPr/>
        </p:nvSpPr>
        <p:spPr bwMode="auto">
          <a:xfrm rot="16200000">
            <a:off x="4363611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7B581BA-CFC2-4B26-AD24-258D5A3ACD21}"/>
              </a:ext>
            </a:extLst>
          </p:cNvPr>
          <p:cNvSpPr/>
          <p:nvPr/>
        </p:nvSpPr>
        <p:spPr bwMode="auto">
          <a:xfrm rot="16200000">
            <a:off x="436361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/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DF3118-AAD3-42DD-AEDF-219514D5A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19" y="1420299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/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AC2EB5-EB2D-4185-BC46-610E74176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41" y="5582698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15D9496-DDA1-455E-9417-576C73AE2DB5}"/>
              </a:ext>
            </a:extLst>
          </p:cNvPr>
          <p:cNvSpPr/>
          <p:nvPr/>
        </p:nvSpPr>
        <p:spPr bwMode="auto">
          <a:xfrm>
            <a:off x="4732635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37CF4-1277-421D-A51A-3E58CD081156}"/>
              </a:ext>
            </a:extLst>
          </p:cNvPr>
          <p:cNvSpPr/>
          <p:nvPr/>
        </p:nvSpPr>
        <p:spPr bwMode="auto">
          <a:xfrm>
            <a:off x="8565934" y="845178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A2C910-E294-4BE6-B48F-679628567F68}"/>
              </a:ext>
            </a:extLst>
          </p:cNvPr>
          <p:cNvSpPr/>
          <p:nvPr/>
        </p:nvSpPr>
        <p:spPr bwMode="auto">
          <a:xfrm rot="16200000">
            <a:off x="8148302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/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53382-C9B2-4E02-ABA8-C014A443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631" y="5582698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FA8B85-AEC4-4690-BE6B-7AD74E836B17}"/>
              </a:ext>
            </a:extLst>
          </p:cNvPr>
          <p:cNvSpPr/>
          <p:nvPr/>
        </p:nvSpPr>
        <p:spPr bwMode="auto">
          <a:xfrm rot="16200000">
            <a:off x="11907719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/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045A80-0E54-48C2-9E0F-37B7674C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1048" y="5582698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049CB9BE-01FB-4E4C-8FFC-1EA7F6C5AD49}"/>
              </a:ext>
            </a:extLst>
          </p:cNvPr>
          <p:cNvSpPr/>
          <p:nvPr/>
        </p:nvSpPr>
        <p:spPr bwMode="auto">
          <a:xfrm rot="16200000">
            <a:off x="19854970" y="712576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/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FE2113-22D9-4112-BD57-A4F493B2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99" y="5582698"/>
                <a:ext cx="1763175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D191CE-E1FE-4885-836B-C9B9C6861BB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670310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475290-81D9-4BA3-8915-9F580ADE3810}"/>
              </a:ext>
            </a:extLst>
          </p:cNvPr>
          <p:cNvCxnSpPr/>
          <p:nvPr/>
        </p:nvCxnSpPr>
        <p:spPr>
          <a:xfrm>
            <a:off x="9503609" y="10399780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69AD2F-78CD-441F-BA98-C238523D9DE2}"/>
              </a:ext>
            </a:extLst>
          </p:cNvPr>
          <p:cNvCxnSpPr>
            <a:cxnSpLocks/>
          </p:cNvCxnSpPr>
          <p:nvPr/>
        </p:nvCxnSpPr>
        <p:spPr>
          <a:xfrm>
            <a:off x="13303615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D11279-B30E-4C5D-881D-B9733FF39AD4}"/>
              </a:ext>
            </a:extLst>
          </p:cNvPr>
          <p:cNvCxnSpPr>
            <a:cxnSpLocks/>
          </p:cNvCxnSpPr>
          <p:nvPr/>
        </p:nvCxnSpPr>
        <p:spPr>
          <a:xfrm>
            <a:off x="18202019" y="10399780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2024F1-F753-44FF-806E-FF1DAD9A7028}"/>
              </a:ext>
            </a:extLst>
          </p:cNvPr>
          <p:cNvSpPr txBox="1"/>
          <p:nvPr/>
        </p:nvSpPr>
        <p:spPr>
          <a:xfrm>
            <a:off x="15844257" y="974450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6D7FA3-C384-427F-888E-84361AD7E7E7}"/>
              </a:ext>
            </a:extLst>
          </p:cNvPr>
          <p:cNvSpPr/>
          <p:nvPr/>
        </p:nvSpPr>
        <p:spPr bwMode="auto">
          <a:xfrm rot="16200000">
            <a:off x="8148302" y="1299715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/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203CFF-10CD-4D83-AD84-0D86B30E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10" y="14202990"/>
                <a:ext cx="16557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1FF42E03-F033-4A43-B528-221DE48684E2}"/>
              </a:ext>
            </a:extLst>
          </p:cNvPr>
          <p:cNvSpPr/>
          <p:nvPr/>
        </p:nvSpPr>
        <p:spPr bwMode="auto">
          <a:xfrm rot="16200000">
            <a:off x="11955440" y="1299715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/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E31C6-310F-463C-A580-3881F045A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548" y="1420299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A73553-DB6C-45AE-8660-A91B5021C04A}"/>
              </a:ext>
            </a:extLst>
          </p:cNvPr>
          <p:cNvSpPr/>
          <p:nvPr/>
        </p:nvSpPr>
        <p:spPr bwMode="auto">
          <a:xfrm rot="16200000">
            <a:off x="19869766" y="1299715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/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7D1DE9-315C-453B-9FDE-7AEFF38F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874" y="14202990"/>
                <a:ext cx="175740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/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89E157-B9B0-49D0-BBB2-D12400DE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17" y="9467943"/>
                <a:ext cx="1697451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/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8ED5F71-6ECC-4975-B148-EDCB8A22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36" y="9380102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887260-93E7-4617-8007-10484460FB31}"/>
              </a:ext>
            </a:extLst>
          </p:cNvPr>
          <p:cNvCxnSpPr>
            <a:cxnSpLocks/>
          </p:cNvCxnSpPr>
          <p:nvPr/>
        </p:nvCxnSpPr>
        <p:spPr>
          <a:xfrm>
            <a:off x="3284823" y="10399779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/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A830BB-2C53-41F0-89FA-A33A002A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39" y="9825933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5694559" y="7277639"/>
            <a:ext cx="103251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Some applications provide the entire series, e.g. machine translation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Or, the deployment does not require real-time processing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utilize information from the past and the future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8C9955-7356-42D6-8F20-42989A2AC79C}"/>
              </a:ext>
            </a:extLst>
          </p:cNvPr>
          <p:cNvSpPr/>
          <p:nvPr/>
        </p:nvSpPr>
        <p:spPr bwMode="auto">
          <a:xfrm>
            <a:off x="609265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D88721-2826-452C-8A25-602198201379}"/>
              </a:ext>
            </a:extLst>
          </p:cNvPr>
          <p:cNvSpPr/>
          <p:nvPr/>
        </p:nvSpPr>
        <p:spPr bwMode="auto">
          <a:xfrm>
            <a:off x="9941916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EABE3-6804-4F44-958A-7F03CD80A0DD}"/>
              </a:ext>
            </a:extLst>
          </p:cNvPr>
          <p:cNvSpPr/>
          <p:nvPr/>
        </p:nvSpPr>
        <p:spPr bwMode="auto">
          <a:xfrm>
            <a:off x="13733085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58A35-881F-42AC-BCEC-CFEF14DA1B6E}"/>
              </a:ext>
            </a:extLst>
          </p:cNvPr>
          <p:cNvSpPr/>
          <p:nvPr/>
        </p:nvSpPr>
        <p:spPr bwMode="auto">
          <a:xfrm>
            <a:off x="21607144" y="8649743"/>
            <a:ext cx="937675" cy="3895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861B7-72C1-4672-8C6D-3FB381661C2B}"/>
              </a:ext>
            </a:extLst>
          </p:cNvPr>
          <p:cNvCxnSpPr>
            <a:cxnSpLocks/>
          </p:cNvCxnSpPr>
          <p:nvPr/>
        </p:nvCxnSpPr>
        <p:spPr>
          <a:xfrm flipH="1">
            <a:off x="18662793" y="11504680"/>
            <a:ext cx="294435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92D249-4781-42EB-8B85-4B59AD3D1BF7}"/>
              </a:ext>
            </a:extLst>
          </p:cNvPr>
          <p:cNvSpPr/>
          <p:nvPr/>
        </p:nvSpPr>
        <p:spPr bwMode="auto">
          <a:xfrm>
            <a:off x="20313191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90C56-9A49-44CC-9187-552034111B82}"/>
              </a:ext>
            </a:extLst>
          </p:cNvPr>
          <p:cNvCxnSpPr>
            <a:cxnSpLocks/>
          </p:cNvCxnSpPr>
          <p:nvPr/>
        </p:nvCxnSpPr>
        <p:spPr>
          <a:xfrm flipH="1">
            <a:off x="14670761" y="11525217"/>
            <a:ext cx="1653740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CFFD90D-94A2-42D9-ACB4-54955EFE3E9F}"/>
              </a:ext>
            </a:extLst>
          </p:cNvPr>
          <p:cNvSpPr txBox="1"/>
          <p:nvPr/>
        </p:nvSpPr>
        <p:spPr>
          <a:xfrm>
            <a:off x="16508040" y="108271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FA57B6-8A55-40E4-868A-695B869A0BE3}"/>
              </a:ext>
            </a:extLst>
          </p:cNvPr>
          <p:cNvCxnSpPr>
            <a:cxnSpLocks/>
          </p:cNvCxnSpPr>
          <p:nvPr/>
        </p:nvCxnSpPr>
        <p:spPr>
          <a:xfrm flipH="1">
            <a:off x="10879591" y="11504680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0F773-B0CC-45CF-8EF7-C6B61462D138}"/>
              </a:ext>
            </a:extLst>
          </p:cNvPr>
          <p:cNvSpPr/>
          <p:nvPr/>
        </p:nvSpPr>
        <p:spPr bwMode="auto">
          <a:xfrm>
            <a:off x="12365940" y="8451782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F77E89-04DB-420E-B92B-4790C916826F}"/>
              </a:ext>
            </a:extLst>
          </p:cNvPr>
          <p:cNvCxnSpPr>
            <a:cxnSpLocks/>
          </p:cNvCxnSpPr>
          <p:nvPr/>
        </p:nvCxnSpPr>
        <p:spPr>
          <a:xfrm flipH="1">
            <a:off x="7079638" y="11525217"/>
            <a:ext cx="2862278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/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47193-DD0C-4CF6-AFB9-9933688CC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470" y="9529085"/>
                <a:ext cx="1779205" cy="845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/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51A988-F3A9-46D1-A769-8C2C93B3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448" y="9380102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/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E17C8F-617E-4038-BB2A-2B835A5B5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0682" y="10675653"/>
                <a:ext cx="2449260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46D740-CFF5-4992-BCCE-5B8D4AC781AB}"/>
              </a:ext>
            </a:extLst>
          </p:cNvPr>
          <p:cNvCxnSpPr>
            <a:cxnSpLocks/>
          </p:cNvCxnSpPr>
          <p:nvPr/>
        </p:nvCxnSpPr>
        <p:spPr>
          <a:xfrm flipH="1" flipV="1">
            <a:off x="22544819" y="11504680"/>
            <a:ext cx="1209182" cy="2053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/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260AB6-2644-48F1-B473-CA2C0458D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288" y="11697474"/>
                <a:ext cx="1779205" cy="84580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/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EFE618-5DFC-4B5D-9A38-24F4F66A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3626" y="11697474"/>
                <a:ext cx="1697452" cy="8497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/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F917E4-F2E2-4439-9C3D-B6B7097A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980" y="11697474"/>
                <a:ext cx="169745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/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FA0E6A-2273-4020-93BC-39A160E01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08" y="11697474"/>
                <a:ext cx="1697452" cy="8497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04AC5E00-4110-471D-B4F1-96AA8B46BB1F}"/>
              </a:ext>
            </a:extLst>
          </p:cNvPr>
          <p:cNvSpPr/>
          <p:nvPr/>
        </p:nvSpPr>
        <p:spPr bwMode="auto">
          <a:xfrm rot="17840307">
            <a:off x="9314104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9EFA82C-1090-401F-8ECF-41A8F0DC9ADC}"/>
              </a:ext>
            </a:extLst>
          </p:cNvPr>
          <p:cNvSpPr/>
          <p:nvPr/>
        </p:nvSpPr>
        <p:spPr bwMode="auto">
          <a:xfrm rot="17840307">
            <a:off x="5425803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0C0589C-C002-4A6C-A65B-DD00A92D4B95}"/>
              </a:ext>
            </a:extLst>
          </p:cNvPr>
          <p:cNvSpPr/>
          <p:nvPr/>
        </p:nvSpPr>
        <p:spPr bwMode="auto">
          <a:xfrm rot="17840307">
            <a:off x="1312360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4051756-129F-48C7-BE20-3D43974A96DB}"/>
              </a:ext>
            </a:extLst>
          </p:cNvPr>
          <p:cNvSpPr/>
          <p:nvPr/>
        </p:nvSpPr>
        <p:spPr bwMode="auto">
          <a:xfrm rot="17840307">
            <a:off x="21028459" y="13214300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/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∙[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12B172-8351-4AE2-8796-AA4AC924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34" y="17583175"/>
                <a:ext cx="10994998" cy="9451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/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acc>
                            <m:accPr>
                              <m:chr m:val="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0A68409-7955-4B2B-93F7-16BC35EA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1352" y="17583175"/>
                <a:ext cx="11322010" cy="91377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90B74386-16C1-4B82-A6CC-69634ADDD93B}"/>
              </a:ext>
            </a:extLst>
          </p:cNvPr>
          <p:cNvSpPr/>
          <p:nvPr/>
        </p:nvSpPr>
        <p:spPr>
          <a:xfrm>
            <a:off x="14125482" y="17573621"/>
            <a:ext cx="800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FA6CCDC-08ED-4171-B72A-20F47D623F72}"/>
              </a:ext>
            </a:extLst>
          </p:cNvPr>
          <p:cNvSpPr/>
          <p:nvPr/>
        </p:nvSpPr>
        <p:spPr bwMode="auto">
          <a:xfrm rot="14467253">
            <a:off x="5493402" y="7095146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7BE0D92-B225-4D18-B984-AE5EF4387875}"/>
              </a:ext>
            </a:extLst>
          </p:cNvPr>
          <p:cNvSpPr/>
          <p:nvPr/>
        </p:nvSpPr>
        <p:spPr bwMode="auto">
          <a:xfrm rot="14467253">
            <a:off x="9282360" y="7115054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8F4723CF-C434-4292-B34E-BB50A9C50444}"/>
              </a:ext>
            </a:extLst>
          </p:cNvPr>
          <p:cNvSpPr/>
          <p:nvPr/>
        </p:nvSpPr>
        <p:spPr bwMode="auto">
          <a:xfrm rot="14467253">
            <a:off x="13087871" y="7019898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0E65BEF-FDBD-4964-895F-990B3E47537B}"/>
              </a:ext>
            </a:extLst>
          </p:cNvPr>
          <p:cNvSpPr/>
          <p:nvPr/>
        </p:nvSpPr>
        <p:spPr bwMode="auto">
          <a:xfrm rot="14467253">
            <a:off x="21013201" y="7019897"/>
            <a:ext cx="1770977" cy="61610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689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Bidirectional RNN (BRNN)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DF5C2-8F6E-48C2-96EC-6189EE972898}"/>
              </a:ext>
            </a:extLst>
          </p:cNvPr>
          <p:cNvSpPr txBox="1"/>
          <p:nvPr/>
        </p:nvSpPr>
        <p:spPr>
          <a:xfrm>
            <a:off x="24208659" y="4044828"/>
            <a:ext cx="10325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Still acyclic graph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run forward-pass and backprop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Supported by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C3D2-3538-47DF-9DDB-26792BE4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7DA6D0BF-9C06-4BAB-AAEC-D9D5713B727A}"/>
              </a:ext>
            </a:extLst>
          </p:cNvPr>
          <p:cNvSpPr/>
          <p:nvPr/>
        </p:nvSpPr>
        <p:spPr bwMode="auto">
          <a:xfrm rot="19543249">
            <a:off x="10804797" y="691573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/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C016F-F9B7-4844-8BB4-53B92F1C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064" y="7774360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/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96B6E9F-C34C-4BF8-A68F-ABCFC4FF3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353" y="6132508"/>
                <a:ext cx="1697451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/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D01C0DA-595F-4CCD-A678-FAC6BA2A2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1973" y="7028331"/>
                <a:ext cx="1697451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/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A34815-AE9D-4D80-BD99-03DBDA23C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424" y="9060750"/>
                <a:ext cx="169745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/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8E1FD9-0DE8-42D9-B607-C6FAA1531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074" y="11062660"/>
                <a:ext cx="1697451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/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2422FA6-BE21-42F5-897A-630637349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664" y="10406433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rrow: Right 75">
            <a:extLst>
              <a:ext uri="{FF2B5EF4-FFF2-40B4-BE49-F238E27FC236}">
                <a16:creationId xmlns:a16="http://schemas.microsoft.com/office/drawing/2014/main" id="{F3E0EF23-6DC9-4828-B43A-EE4C358FCF89}"/>
              </a:ext>
            </a:extLst>
          </p:cNvPr>
          <p:cNvSpPr/>
          <p:nvPr/>
        </p:nvSpPr>
        <p:spPr bwMode="auto">
          <a:xfrm rot="1381435">
            <a:off x="12123118" y="1075568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962CAD28-DBFC-403A-B915-E63A24909456}"/>
              </a:ext>
            </a:extLst>
          </p:cNvPr>
          <p:cNvSpPr/>
          <p:nvPr/>
        </p:nvSpPr>
        <p:spPr bwMode="auto">
          <a:xfrm rot="1057345">
            <a:off x="14530217" y="6379997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0DCF9167-23BF-44D9-885C-4CB3B1EB3FD1}"/>
              </a:ext>
            </a:extLst>
          </p:cNvPr>
          <p:cNvSpPr/>
          <p:nvPr/>
        </p:nvSpPr>
        <p:spPr bwMode="auto">
          <a:xfrm rot="3211327">
            <a:off x="16427435" y="816242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E5D10E08-3725-4073-BDB6-C7794051D5B2}"/>
              </a:ext>
            </a:extLst>
          </p:cNvPr>
          <p:cNvSpPr/>
          <p:nvPr/>
        </p:nvSpPr>
        <p:spPr bwMode="auto">
          <a:xfrm rot="9061595">
            <a:off x="15500972" y="1025059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/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E235686-9282-4ED9-8F82-7378A6E9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55" y="11598384"/>
                <a:ext cx="1697452" cy="84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/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768CDE-7D81-4B41-9045-3B24FCABE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879" y="10448045"/>
                <a:ext cx="1697452" cy="84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/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3D085F-02D8-4F78-A4C9-291A4F07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22" y="8130134"/>
                <a:ext cx="1697452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/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⃐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409EC9-9BEF-4C0F-93CF-E8EC1DC0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51" y="6402447"/>
                <a:ext cx="1697452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row: Right 83">
            <a:extLst>
              <a:ext uri="{FF2B5EF4-FFF2-40B4-BE49-F238E27FC236}">
                <a16:creationId xmlns:a16="http://schemas.microsoft.com/office/drawing/2014/main" id="{621C2D64-2416-44FA-9C3D-9880FA2B37E8}"/>
              </a:ext>
            </a:extLst>
          </p:cNvPr>
          <p:cNvSpPr/>
          <p:nvPr/>
        </p:nvSpPr>
        <p:spPr bwMode="auto">
          <a:xfrm rot="9499029">
            <a:off x="8636596" y="1104260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5F9196D7-3B99-4BC1-A9A3-A241C355179A}"/>
              </a:ext>
            </a:extLst>
          </p:cNvPr>
          <p:cNvSpPr/>
          <p:nvPr/>
        </p:nvSpPr>
        <p:spPr bwMode="auto">
          <a:xfrm rot="11664880">
            <a:off x="5546246" y="11108281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946D381C-4FF6-4546-A1DA-31830DB8B287}"/>
              </a:ext>
            </a:extLst>
          </p:cNvPr>
          <p:cNvSpPr/>
          <p:nvPr/>
        </p:nvSpPr>
        <p:spPr bwMode="auto">
          <a:xfrm rot="16007096">
            <a:off x="4477786" y="9242060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E97FE582-1854-4E84-82CE-49E410BED790}"/>
              </a:ext>
            </a:extLst>
          </p:cNvPr>
          <p:cNvSpPr/>
          <p:nvPr/>
        </p:nvSpPr>
        <p:spPr bwMode="auto">
          <a:xfrm rot="19192152">
            <a:off x="4929749" y="718762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AF8B259-D319-42DD-963E-C604A1246E62}"/>
              </a:ext>
            </a:extLst>
          </p:cNvPr>
          <p:cNvSpPr/>
          <p:nvPr/>
        </p:nvSpPr>
        <p:spPr bwMode="auto">
          <a:xfrm rot="1475831">
            <a:off x="8134657" y="7015075"/>
            <a:ext cx="1698171" cy="61395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2EE0-6CD0-4B47-AED1-760FDA623966}"/>
              </a:ext>
            </a:extLst>
          </p:cNvPr>
          <p:cNvSpPr txBox="1"/>
          <p:nvPr/>
        </p:nvSpPr>
        <p:spPr>
          <a:xfrm>
            <a:off x="3809088" y="13160701"/>
            <a:ext cx="16268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independent RNN put together</a:t>
            </a:r>
          </a:p>
          <a:p>
            <a:endParaRPr lang="en-US" dirty="0"/>
          </a:p>
          <a:p>
            <a:r>
              <a:rPr lang="en-US" dirty="0"/>
              <a:t>Equivalent to run two RNNs; one is fed with t=1,…,N and another is fed with t=N,N-1, …, 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58448F-981F-4FBB-B37C-BA0621C4F2FA}"/>
              </a:ext>
            </a:extLst>
          </p:cNvPr>
          <p:cNvSpPr/>
          <p:nvPr/>
        </p:nvSpPr>
        <p:spPr bwMode="auto">
          <a:xfrm>
            <a:off x="24208659" y="17103689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55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So far, one-to-one mapping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02A4A9-F39A-4273-993E-87D11DE4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9328" y="9233397"/>
            <a:ext cx="4440182" cy="365978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3F91867-7342-458E-99FC-78534126C87F}"/>
              </a:ext>
            </a:extLst>
          </p:cNvPr>
          <p:cNvSpPr/>
          <p:nvPr/>
        </p:nvSpPr>
        <p:spPr bwMode="auto">
          <a:xfrm rot="16200000">
            <a:off x="4101738" y="1368987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D097B3-180D-48C1-AB18-D6235BF22EB3}"/>
              </a:ext>
            </a:extLst>
          </p:cNvPr>
          <p:cNvSpPr/>
          <p:nvPr/>
        </p:nvSpPr>
        <p:spPr bwMode="auto">
          <a:xfrm rot="16200000">
            <a:off x="4101739" y="7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/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2B9EE-3ABC-4240-BCBC-E81715FE8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46" y="14895710"/>
                <a:ext cx="59150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/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1C91879-70AC-47E9-89FB-B9E328FFF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68" y="6275417"/>
                <a:ext cx="60593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7DD4A0-7A87-4B03-9534-CB62EDCDFA9C}"/>
              </a:ext>
            </a:extLst>
          </p:cNvPr>
          <p:cNvSpPr txBox="1"/>
          <p:nvPr/>
        </p:nvSpPr>
        <p:spPr>
          <a:xfrm>
            <a:off x="2075125" y="15588805"/>
            <a:ext cx="8113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Video with fixed length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Tabulate feature set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0AA34-21A5-45F2-9C1B-F2CE9F7F2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943" y="15278431"/>
            <a:ext cx="3841125" cy="2923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7AF8E72-92ED-409E-A7C4-0F98572C9AE1}"/>
              </a:ext>
            </a:extLst>
          </p:cNvPr>
          <p:cNvSpPr/>
          <p:nvPr/>
        </p:nvSpPr>
        <p:spPr bwMode="auto">
          <a:xfrm>
            <a:off x="13693139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F4A2CD-97B0-48F3-B372-94C57BBC1C47}"/>
              </a:ext>
            </a:extLst>
          </p:cNvPr>
          <p:cNvSpPr/>
          <p:nvPr/>
        </p:nvSpPr>
        <p:spPr bwMode="auto">
          <a:xfrm rot="16200000">
            <a:off x="13312891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4AF1E3D-AA43-4F8E-862B-8258208553A3}"/>
              </a:ext>
            </a:extLst>
          </p:cNvPr>
          <p:cNvSpPr/>
          <p:nvPr/>
        </p:nvSpPr>
        <p:spPr bwMode="auto">
          <a:xfrm rot="16200000">
            <a:off x="13314732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6B1B-A60C-4C05-8BFA-696BE0FC5330}"/>
              </a:ext>
            </a:extLst>
          </p:cNvPr>
          <p:cNvSpPr txBox="1"/>
          <p:nvPr/>
        </p:nvSpPr>
        <p:spPr>
          <a:xfrm>
            <a:off x="12143765" y="6017556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cow is standing in the middle of a street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C9D124-C2E4-4ACE-8711-E8A5B3644115}"/>
              </a:ext>
            </a:extLst>
          </p:cNvPr>
          <p:cNvSpPr/>
          <p:nvPr/>
        </p:nvSpPr>
        <p:spPr bwMode="auto">
          <a:xfrm>
            <a:off x="21130370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FDCDFD3-E8F8-41B9-8D44-F58D559A24F0}"/>
              </a:ext>
            </a:extLst>
          </p:cNvPr>
          <p:cNvSpPr/>
          <p:nvPr/>
        </p:nvSpPr>
        <p:spPr bwMode="auto">
          <a:xfrm rot="16200000">
            <a:off x="20750122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B87DC7D-EF21-4528-9813-FB2E8C3CB980}"/>
              </a:ext>
            </a:extLst>
          </p:cNvPr>
          <p:cNvSpPr/>
          <p:nvPr/>
        </p:nvSpPr>
        <p:spPr bwMode="auto">
          <a:xfrm rot="16200000">
            <a:off x="20751963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3A16-C5DD-40C4-B54E-ADAB654FA083}"/>
              </a:ext>
            </a:extLst>
          </p:cNvPr>
          <p:cNvSpPr/>
          <p:nvPr/>
        </p:nvSpPr>
        <p:spPr>
          <a:xfrm>
            <a:off x="11322561" y="18457573"/>
            <a:ext cx="5961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https://cs.stanford.edu/people/karpathy/sfmltalk.pdf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9D185-8307-46A6-9244-F3F6DD114690}"/>
              </a:ext>
            </a:extLst>
          </p:cNvPr>
          <p:cNvSpPr txBox="1"/>
          <p:nvPr/>
        </p:nvSpPr>
        <p:spPr>
          <a:xfrm>
            <a:off x="18750491" y="15352910"/>
            <a:ext cx="649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weeks ago, I bought this product. It worked fine at the beginning but stopped working after a week ..</a:t>
            </a:r>
          </a:p>
        </p:txBody>
      </p:sp>
      <p:pic>
        <p:nvPicPr>
          <p:cNvPr id="13" name="Graphic 12" descr="Thumbs up sign">
            <a:extLst>
              <a:ext uri="{FF2B5EF4-FFF2-40B4-BE49-F238E27FC236}">
                <a16:creationId xmlns:a16="http://schemas.microsoft.com/office/drawing/2014/main" id="{E14C9FFE-F282-488C-9F89-590FBF381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1153645" y="6275417"/>
            <a:ext cx="914400" cy="914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637119-A784-440B-905B-E028867515BE}"/>
              </a:ext>
            </a:extLst>
          </p:cNvPr>
          <p:cNvSpPr/>
          <p:nvPr/>
        </p:nvSpPr>
        <p:spPr bwMode="auto">
          <a:xfrm>
            <a:off x="27300316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439F3EA-626B-489A-819B-2ADEBD056B31}"/>
              </a:ext>
            </a:extLst>
          </p:cNvPr>
          <p:cNvSpPr/>
          <p:nvPr/>
        </p:nvSpPr>
        <p:spPr bwMode="auto">
          <a:xfrm rot="16200000">
            <a:off x="26920068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122E5A1-4735-4147-B027-36AABBB508E0}"/>
              </a:ext>
            </a:extLst>
          </p:cNvPr>
          <p:cNvSpPr/>
          <p:nvPr/>
        </p:nvSpPr>
        <p:spPr bwMode="auto">
          <a:xfrm rot="16200000">
            <a:off x="26921909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How to Crop Audio Files Using iTunes - Make Tech Easier">
            <a:extLst>
              <a:ext uri="{FF2B5EF4-FFF2-40B4-BE49-F238E27FC236}">
                <a16:creationId xmlns:a16="http://schemas.microsoft.com/office/drawing/2014/main" id="{57211773-99A5-4714-829B-20A3F65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734" y="15266338"/>
            <a:ext cx="3437522" cy="14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E8F9B0-BB2A-462F-B1F4-C41A847D0FF0}"/>
              </a:ext>
            </a:extLst>
          </p:cNvPr>
          <p:cNvSpPr txBox="1"/>
          <p:nvPr/>
        </p:nvSpPr>
        <p:spPr>
          <a:xfrm>
            <a:off x="25443964" y="5954049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E790DA91-CDB5-4D88-97F6-3EB744E8178E}"/>
              </a:ext>
            </a:extLst>
          </p:cNvPr>
          <p:cNvSpPr/>
          <p:nvPr/>
        </p:nvSpPr>
        <p:spPr bwMode="auto">
          <a:xfrm>
            <a:off x="14630814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5C4B34FF-A1BF-4786-A5E2-B65583DC8C29}"/>
              </a:ext>
            </a:extLst>
          </p:cNvPr>
          <p:cNvSpPr/>
          <p:nvPr/>
        </p:nvSpPr>
        <p:spPr bwMode="auto">
          <a:xfrm>
            <a:off x="22068045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818FC800-6537-4A1E-A09A-E9A32571A1D1}"/>
              </a:ext>
            </a:extLst>
          </p:cNvPr>
          <p:cNvSpPr/>
          <p:nvPr/>
        </p:nvSpPr>
        <p:spPr bwMode="auto">
          <a:xfrm>
            <a:off x="28237991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89BB4-57D3-44C0-A3EE-A9F485630F3E}"/>
              </a:ext>
            </a:extLst>
          </p:cNvPr>
          <p:cNvSpPr/>
          <p:nvPr/>
        </p:nvSpPr>
        <p:spPr bwMode="auto">
          <a:xfrm>
            <a:off x="33423715" y="914450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3B0C7F6-9186-41F9-AD05-DEB4330BB92A}"/>
              </a:ext>
            </a:extLst>
          </p:cNvPr>
          <p:cNvSpPr/>
          <p:nvPr/>
        </p:nvSpPr>
        <p:spPr bwMode="auto">
          <a:xfrm rot="16200000">
            <a:off x="33043467" y="1382549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1B08B06-5E63-446B-8ED6-49D68434E2AD}"/>
              </a:ext>
            </a:extLst>
          </p:cNvPr>
          <p:cNvSpPr/>
          <p:nvPr/>
        </p:nvSpPr>
        <p:spPr bwMode="auto">
          <a:xfrm rot="16200000">
            <a:off x="33045308" y="781266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7CF72D-6E05-4EDA-83A0-C8299A70092B}"/>
              </a:ext>
            </a:extLst>
          </p:cNvPr>
          <p:cNvSpPr txBox="1"/>
          <p:nvPr/>
        </p:nvSpPr>
        <p:spPr>
          <a:xfrm>
            <a:off x="31120444" y="6564334"/>
            <a:ext cx="554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今天天气很好。我们去公园吧。</a:t>
            </a:r>
            <a:endParaRPr lang="en-US" sz="3200" dirty="0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65886308-E422-4590-89CA-3E46827A5250}"/>
              </a:ext>
            </a:extLst>
          </p:cNvPr>
          <p:cNvSpPr/>
          <p:nvPr/>
        </p:nvSpPr>
        <p:spPr bwMode="auto">
          <a:xfrm>
            <a:off x="34361390" y="10208051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62CDC-8775-4D7B-B51B-475D382F9C14}"/>
              </a:ext>
            </a:extLst>
          </p:cNvPr>
          <p:cNvSpPr txBox="1"/>
          <p:nvPr/>
        </p:nvSpPr>
        <p:spPr>
          <a:xfrm>
            <a:off x="31567363" y="15464648"/>
            <a:ext cx="4650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 is nice. Let’s go to the park.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6BE2D-0EA1-4792-9603-B36ED2A67A9C}"/>
              </a:ext>
            </a:extLst>
          </p:cNvPr>
          <p:cNvSpPr txBox="1"/>
          <p:nvPr/>
        </p:nvSpPr>
        <p:spPr>
          <a:xfrm>
            <a:off x="11665131" y="4323806"/>
            <a:ext cx="5619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 Captioning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62ACD-C60D-4F58-9DA3-3C2955169686}"/>
              </a:ext>
            </a:extLst>
          </p:cNvPr>
          <p:cNvSpPr txBox="1"/>
          <p:nvPr/>
        </p:nvSpPr>
        <p:spPr>
          <a:xfrm>
            <a:off x="19515908" y="4194588"/>
            <a:ext cx="5619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Sentimental classification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C7DDA7-64FF-4793-B011-887C6FB02593}"/>
              </a:ext>
            </a:extLst>
          </p:cNvPr>
          <p:cNvSpPr txBox="1"/>
          <p:nvPr/>
        </p:nvSpPr>
        <p:spPr>
          <a:xfrm>
            <a:off x="24643180" y="4428929"/>
            <a:ext cx="718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Speech recognition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335028-F492-4AE4-91EE-94948D13F527}"/>
              </a:ext>
            </a:extLst>
          </p:cNvPr>
          <p:cNvSpPr txBox="1"/>
          <p:nvPr/>
        </p:nvSpPr>
        <p:spPr>
          <a:xfrm>
            <a:off x="31530535" y="4153176"/>
            <a:ext cx="4340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9" grpId="0"/>
      <p:bldP spid="27" grpId="0" animBg="1"/>
      <p:bldP spid="28" grpId="0" animBg="1"/>
      <p:bldP spid="29" grpId="0" animBg="1"/>
      <p:bldP spid="10" grpId="0"/>
      <p:bldP spid="11" grpId="0"/>
      <p:bldP spid="35" grpId="0" animBg="1"/>
      <p:bldP spid="36" grpId="0" animBg="1"/>
      <p:bldP spid="37" grpId="0" animBg="1"/>
      <p:bldP spid="41" grpId="0"/>
      <p:bldP spid="1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50" grpId="0" animBg="1"/>
      <p:bldP spid="51" grpId="0"/>
      <p:bldP spid="15" grpId="0"/>
      <p:bldP spid="53" grpId="0"/>
      <p:bldP spid="54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43195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/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8020429-A63C-4363-8B95-E1E4CEA33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3537391"/>
                <a:ext cx="2353080" cy="866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/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ABB6C7-0364-4B33-AB1B-420A08D86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3589622"/>
                <a:ext cx="2353080" cy="8665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/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1A3B88-3614-449B-BF2D-BF16DD703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3589622"/>
                <a:ext cx="2353080" cy="8665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/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C5B3D50-C178-4833-B403-B0870AAC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3604787"/>
                <a:ext cx="3104889" cy="8665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/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645580-B09B-408A-A7A5-D4FE72A5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3" y="14029647"/>
                <a:ext cx="2353080" cy="866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/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5BD7EC1-AED8-401E-B401-436B4F0A8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10125344"/>
                <a:ext cx="2353080" cy="8665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/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3EB3D0-216E-4CB2-9C86-790148406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10177575"/>
                <a:ext cx="2353080" cy="8665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/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8526C86-3B08-4812-8233-877E8C58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10177575"/>
                <a:ext cx="2353080" cy="866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/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3E36FFA-FA65-4988-9CD8-5B6C52B9A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10192740"/>
                <a:ext cx="3104889" cy="8665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/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75C3681-6590-4A5A-A4D2-A98731A1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49" y="6619144"/>
                <a:ext cx="2353080" cy="8665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/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76D9DBA-6CC7-4935-A68A-35E169C1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990" y="6671375"/>
                <a:ext cx="2353080" cy="8665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/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4511EB5-BF49-4745-AF28-C388797C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902" y="6671375"/>
                <a:ext cx="2353080" cy="86651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/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C8C2EE1-32CE-4812-BDF5-4EAE27F83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645" y="6686540"/>
                <a:ext cx="3104889" cy="8665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/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AAB6510-38F1-4E46-A18D-A2340FCB8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10617600"/>
                <a:ext cx="2353080" cy="866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/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E2FB296-08AE-44AA-8871-8CAE905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" y="7052479"/>
                <a:ext cx="2353080" cy="8665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/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6CE512F-DF4C-498F-9339-534E3ADC9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756" y="12252715"/>
                <a:ext cx="2337050" cy="86651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/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489F408-8083-461B-8E6D-F6DF5BB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1" y="8804996"/>
                <a:ext cx="2337050" cy="86651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/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AED865A-94C8-42A0-BBD3-8A0507ED7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400" y="12252715"/>
                <a:ext cx="2337050" cy="86651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/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33FF620-73A0-4118-8C0F-A174484B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015" y="8804996"/>
                <a:ext cx="2337050" cy="86651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/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3FE18D9-3D53-4C79-92BA-B6BDE2A9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088" y="12322732"/>
                <a:ext cx="2337050" cy="86651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/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AA78889-37FB-4E4B-AE9E-BDB59EBA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703" y="8875013"/>
                <a:ext cx="2337050" cy="86651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/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CC4F5EC-4247-412A-A5FF-C2136CD1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12267428"/>
                <a:ext cx="2418804" cy="86651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/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A365CBD-3469-4CEF-84C9-3745CE51C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534" y="8893868"/>
                <a:ext cx="2418804" cy="86651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/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A763771-2EA8-44D2-A512-6916C9B4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8825" y="4287599"/>
                <a:ext cx="13205132" cy="187679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/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1CBA72-1FAE-431D-9420-CBE37F160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104" y="7361890"/>
                <a:ext cx="9873023" cy="111421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003000" y="882788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163003" y="1460349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84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E11DC99-5987-4947-A3F1-F2C80738B2CB}"/>
              </a:ext>
            </a:extLst>
          </p:cNvPr>
          <p:cNvCxnSpPr>
            <a:cxnSpLocks/>
          </p:cNvCxnSpPr>
          <p:nvPr/>
        </p:nvCxnSpPr>
        <p:spPr>
          <a:xfrm flipH="1">
            <a:off x="9804874" y="821726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D6E6FBC-7C39-496F-996B-0B060A4181AA}"/>
              </a:ext>
            </a:extLst>
          </p:cNvPr>
          <p:cNvCxnSpPr>
            <a:cxnSpLocks/>
          </p:cNvCxnSpPr>
          <p:nvPr/>
        </p:nvCxnSpPr>
        <p:spPr>
          <a:xfrm flipH="1">
            <a:off x="5966143" y="8293655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963EEDE-A426-4CC4-9655-5EADAB08C1F8}"/>
              </a:ext>
            </a:extLst>
          </p:cNvPr>
          <p:cNvCxnSpPr>
            <a:cxnSpLocks/>
          </p:cNvCxnSpPr>
          <p:nvPr/>
        </p:nvCxnSpPr>
        <p:spPr>
          <a:xfrm flipH="1">
            <a:off x="9804874" y="1174118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D39983F-D399-4303-ACA3-997CA4A6B6AA}"/>
              </a:ext>
            </a:extLst>
          </p:cNvPr>
          <p:cNvCxnSpPr>
            <a:cxnSpLocks/>
          </p:cNvCxnSpPr>
          <p:nvPr/>
        </p:nvCxnSpPr>
        <p:spPr>
          <a:xfrm flipH="1">
            <a:off x="5966143" y="11817578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1F33F3F-CF42-4F76-AFAC-EBBD468F8DF7}"/>
              </a:ext>
            </a:extLst>
          </p:cNvPr>
          <p:cNvCxnSpPr>
            <a:cxnSpLocks/>
          </p:cNvCxnSpPr>
          <p:nvPr/>
        </p:nvCxnSpPr>
        <p:spPr>
          <a:xfrm flipH="1">
            <a:off x="9819787" y="1517040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A921489-2747-4FEF-A7B5-D38A8EC1A63B}"/>
              </a:ext>
            </a:extLst>
          </p:cNvPr>
          <p:cNvCxnSpPr>
            <a:cxnSpLocks/>
          </p:cNvCxnSpPr>
          <p:nvPr/>
        </p:nvCxnSpPr>
        <p:spPr>
          <a:xfrm flipH="1">
            <a:off x="5981056" y="15246793"/>
            <a:ext cx="2830186" cy="24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2382F1F-DB73-451C-AB3F-760231D32030}"/>
              </a:ext>
            </a:extLst>
          </p:cNvPr>
          <p:cNvCxnSpPr>
            <a:cxnSpLocks/>
          </p:cNvCxnSpPr>
          <p:nvPr/>
        </p:nvCxnSpPr>
        <p:spPr>
          <a:xfrm flipH="1">
            <a:off x="18429516" y="118628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ACB0702-7948-4CA9-9465-70230CF033A5}"/>
              </a:ext>
            </a:extLst>
          </p:cNvPr>
          <p:cNvCxnSpPr>
            <a:cxnSpLocks/>
          </p:cNvCxnSpPr>
          <p:nvPr/>
        </p:nvCxnSpPr>
        <p:spPr>
          <a:xfrm flipH="1">
            <a:off x="18429516" y="15547540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D5B3E9-ED82-4A92-9E40-BABC7A30AE76}"/>
              </a:ext>
            </a:extLst>
          </p:cNvPr>
          <p:cNvCxnSpPr>
            <a:cxnSpLocks/>
          </p:cNvCxnSpPr>
          <p:nvPr/>
        </p:nvCxnSpPr>
        <p:spPr>
          <a:xfrm flipH="1">
            <a:off x="18479585" y="8319587"/>
            <a:ext cx="2087273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Multi-layer RNN or deep RNN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D21280-FA63-4199-9661-501F05F57CCC}"/>
              </a:ext>
            </a:extLst>
          </p:cNvPr>
          <p:cNvSpPr/>
          <p:nvPr/>
        </p:nvSpPr>
        <p:spPr bwMode="auto">
          <a:xfrm rot="16200000">
            <a:off x="3393617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CF1C6B8-254B-4AD6-A854-1B34564DFA64}"/>
              </a:ext>
            </a:extLst>
          </p:cNvPr>
          <p:cNvSpPr/>
          <p:nvPr/>
        </p:nvSpPr>
        <p:spPr bwMode="auto">
          <a:xfrm rot="16200000">
            <a:off x="383000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/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406568-56B5-4EAA-998B-F9F39794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5" y="17699307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D2F805-9B44-4FE3-A46B-E9E606C4E59B}"/>
              </a:ext>
            </a:extLst>
          </p:cNvPr>
          <p:cNvSpPr/>
          <p:nvPr/>
        </p:nvSpPr>
        <p:spPr bwMode="auto">
          <a:xfrm>
            <a:off x="3762639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AE9FE7-93BF-4F16-B746-B504AE7AEBED}"/>
              </a:ext>
            </a:extLst>
          </p:cNvPr>
          <p:cNvSpPr/>
          <p:nvPr/>
        </p:nvSpPr>
        <p:spPr bwMode="auto">
          <a:xfrm>
            <a:off x="7595938" y="13436546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23C15C-E3F0-4A06-BF30-7256C267AEE0}"/>
              </a:ext>
            </a:extLst>
          </p:cNvPr>
          <p:cNvSpPr/>
          <p:nvPr/>
        </p:nvSpPr>
        <p:spPr bwMode="auto">
          <a:xfrm>
            <a:off x="11395944" y="13436547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FBD0BB3-D112-4DD0-9443-E2CBB101B999}"/>
              </a:ext>
            </a:extLst>
          </p:cNvPr>
          <p:cNvSpPr/>
          <p:nvPr/>
        </p:nvSpPr>
        <p:spPr bwMode="auto">
          <a:xfrm rot="16200000">
            <a:off x="7614696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5A643C8-1FE0-41CB-9DEF-0B9B1465D3D9}"/>
              </a:ext>
            </a:extLst>
          </p:cNvPr>
          <p:cNvSpPr/>
          <p:nvPr/>
        </p:nvSpPr>
        <p:spPr bwMode="auto">
          <a:xfrm rot="16200000">
            <a:off x="11374113" y="12546915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E347CE-1835-436A-A957-728025918AAC}"/>
              </a:ext>
            </a:extLst>
          </p:cNvPr>
          <p:cNvSpPr/>
          <p:nvPr/>
        </p:nvSpPr>
        <p:spPr bwMode="auto">
          <a:xfrm>
            <a:off x="19328797" y="13536461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89EFECF7-F964-4D6B-A1F1-56268571E291}"/>
              </a:ext>
            </a:extLst>
          </p:cNvPr>
          <p:cNvSpPr/>
          <p:nvPr/>
        </p:nvSpPr>
        <p:spPr bwMode="auto">
          <a:xfrm rot="16200000">
            <a:off x="19321363" y="12546913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B118D-FF0C-4295-B5E8-E36778466B0C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700314" y="14544572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AF9E21-FA30-462F-832B-F3A79133ACEA}"/>
              </a:ext>
            </a:extLst>
          </p:cNvPr>
          <p:cNvCxnSpPr/>
          <p:nvPr/>
        </p:nvCxnSpPr>
        <p:spPr>
          <a:xfrm>
            <a:off x="8533613" y="1460349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BE2E39D-F89F-41B8-B616-E8F96C1FA6C3}"/>
              </a:ext>
            </a:extLst>
          </p:cNvPr>
          <p:cNvCxnSpPr>
            <a:cxnSpLocks/>
          </p:cNvCxnSpPr>
          <p:nvPr/>
        </p:nvCxnSpPr>
        <p:spPr>
          <a:xfrm>
            <a:off x="12333619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C12B6D-CAE8-402C-9453-7DC390108C26}"/>
              </a:ext>
            </a:extLst>
          </p:cNvPr>
          <p:cNvCxnSpPr>
            <a:cxnSpLocks/>
          </p:cNvCxnSpPr>
          <p:nvPr/>
        </p:nvCxnSpPr>
        <p:spPr>
          <a:xfrm>
            <a:off x="17232023" y="1460349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A8BF25-3E14-4DB9-AC77-729D02986C59}"/>
              </a:ext>
            </a:extLst>
          </p:cNvPr>
          <p:cNvSpPr txBox="1"/>
          <p:nvPr/>
        </p:nvSpPr>
        <p:spPr>
          <a:xfrm>
            <a:off x="14874261" y="1394821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9FF9263-EDE0-4003-9522-BF3E9A66087E}"/>
              </a:ext>
            </a:extLst>
          </p:cNvPr>
          <p:cNvSpPr/>
          <p:nvPr/>
        </p:nvSpPr>
        <p:spPr bwMode="auto">
          <a:xfrm rot="16200000">
            <a:off x="7178308" y="164934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/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9F6C696-2CFE-463E-838A-1370E4F13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416" y="17699307"/>
                <a:ext cx="165577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2CC3FEAB-8CAA-425E-836D-A243467208E6}"/>
              </a:ext>
            </a:extLst>
          </p:cNvPr>
          <p:cNvSpPr/>
          <p:nvPr/>
        </p:nvSpPr>
        <p:spPr bwMode="auto">
          <a:xfrm rot="16200000">
            <a:off x="10985446" y="1649347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/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A2D20E-4A4F-43EE-8196-22F1693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554" y="17699306"/>
                <a:ext cx="16557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D799839E-C4E3-45D2-BA5C-99AC69663EE2}"/>
              </a:ext>
            </a:extLst>
          </p:cNvPr>
          <p:cNvSpPr/>
          <p:nvPr/>
        </p:nvSpPr>
        <p:spPr bwMode="auto">
          <a:xfrm rot="16200000">
            <a:off x="18899772" y="164934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/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658DBCD-77E2-4C18-8065-2C46D897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880" y="17699308"/>
                <a:ext cx="175740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472360-1628-4705-A231-266F3275CBA9}"/>
              </a:ext>
            </a:extLst>
          </p:cNvPr>
          <p:cNvCxnSpPr>
            <a:cxnSpLocks/>
          </p:cNvCxnSpPr>
          <p:nvPr/>
        </p:nvCxnSpPr>
        <p:spPr>
          <a:xfrm>
            <a:off x="2314827" y="1460349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70AA0F7F-0FF7-4CAE-8269-E86613DBD4CA}"/>
              </a:ext>
            </a:extLst>
          </p:cNvPr>
          <p:cNvSpPr/>
          <p:nvPr/>
        </p:nvSpPr>
        <p:spPr bwMode="auto">
          <a:xfrm rot="16200000">
            <a:off x="383000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D1CC1A-12E1-4F5C-B22A-917A773F0F1F}"/>
              </a:ext>
            </a:extLst>
          </p:cNvPr>
          <p:cNvSpPr/>
          <p:nvPr/>
        </p:nvSpPr>
        <p:spPr bwMode="auto">
          <a:xfrm>
            <a:off x="3762639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71D698-0304-4DE8-878D-99CA8E23FD75}"/>
              </a:ext>
            </a:extLst>
          </p:cNvPr>
          <p:cNvSpPr/>
          <p:nvPr/>
        </p:nvSpPr>
        <p:spPr bwMode="auto">
          <a:xfrm>
            <a:off x="7595938" y="100244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F7B11F-8E5E-4BA8-8CE8-BB70C4AF4781}"/>
              </a:ext>
            </a:extLst>
          </p:cNvPr>
          <p:cNvSpPr/>
          <p:nvPr/>
        </p:nvSpPr>
        <p:spPr bwMode="auto">
          <a:xfrm>
            <a:off x="11395944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099BE62B-ACE8-4F6A-AD81-517DBF1F3531}"/>
              </a:ext>
            </a:extLst>
          </p:cNvPr>
          <p:cNvSpPr/>
          <p:nvPr/>
        </p:nvSpPr>
        <p:spPr bwMode="auto">
          <a:xfrm rot="16200000">
            <a:off x="7614696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B0C48CA-7872-4544-9F97-0B4DB189F015}"/>
              </a:ext>
            </a:extLst>
          </p:cNvPr>
          <p:cNvSpPr/>
          <p:nvPr/>
        </p:nvSpPr>
        <p:spPr bwMode="auto">
          <a:xfrm rot="16200000">
            <a:off x="11374113" y="91348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6EFFE2-630E-4C96-BA20-CCBB90C3AC7A}"/>
              </a:ext>
            </a:extLst>
          </p:cNvPr>
          <p:cNvSpPr/>
          <p:nvPr/>
        </p:nvSpPr>
        <p:spPr bwMode="auto">
          <a:xfrm>
            <a:off x="19343195" y="100245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5AABDD11-E0EC-4CCA-8BA4-D97ABD8A7AC6}"/>
              </a:ext>
            </a:extLst>
          </p:cNvPr>
          <p:cNvSpPr/>
          <p:nvPr/>
        </p:nvSpPr>
        <p:spPr bwMode="auto">
          <a:xfrm rot="16200000">
            <a:off x="19321363" y="91348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27F047-1D2A-411A-841B-1126D3258D7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700314" y="111325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8D5036E-53EC-435E-80C7-F4CD3D412C7A}"/>
              </a:ext>
            </a:extLst>
          </p:cNvPr>
          <p:cNvCxnSpPr/>
          <p:nvPr/>
        </p:nvCxnSpPr>
        <p:spPr>
          <a:xfrm>
            <a:off x="8533613" y="111914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A89188D-439A-42B7-A341-CB8B0A15D088}"/>
              </a:ext>
            </a:extLst>
          </p:cNvPr>
          <p:cNvCxnSpPr>
            <a:cxnSpLocks/>
          </p:cNvCxnSpPr>
          <p:nvPr/>
        </p:nvCxnSpPr>
        <p:spPr>
          <a:xfrm>
            <a:off x="12333619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201906-1E1A-4C21-A659-EEDBA37D2BFD}"/>
              </a:ext>
            </a:extLst>
          </p:cNvPr>
          <p:cNvCxnSpPr>
            <a:cxnSpLocks/>
          </p:cNvCxnSpPr>
          <p:nvPr/>
        </p:nvCxnSpPr>
        <p:spPr>
          <a:xfrm>
            <a:off x="17232023" y="111914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456E3D3-EB8A-4BEC-9F2B-C7CCB2F3109C}"/>
              </a:ext>
            </a:extLst>
          </p:cNvPr>
          <p:cNvSpPr txBox="1"/>
          <p:nvPr/>
        </p:nvSpPr>
        <p:spPr>
          <a:xfrm>
            <a:off x="14874261" y="105361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ADBB4428-841B-4E40-BA3F-92F0711A2A17}"/>
              </a:ext>
            </a:extLst>
          </p:cNvPr>
          <p:cNvSpPr/>
          <p:nvPr/>
        </p:nvSpPr>
        <p:spPr bwMode="auto">
          <a:xfrm rot="16200000">
            <a:off x="383000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F5C25D7-5373-4B0B-9540-E858E267E162}"/>
              </a:ext>
            </a:extLst>
          </p:cNvPr>
          <p:cNvSpPr/>
          <p:nvPr/>
        </p:nvSpPr>
        <p:spPr bwMode="auto">
          <a:xfrm>
            <a:off x="3762639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7F26E1D-C824-45B3-A3E7-C35EE1CC2348}"/>
              </a:ext>
            </a:extLst>
          </p:cNvPr>
          <p:cNvSpPr/>
          <p:nvPr/>
        </p:nvSpPr>
        <p:spPr bwMode="auto">
          <a:xfrm>
            <a:off x="7595938" y="6518299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2157600-BB17-444D-A593-EEEA4895796F}"/>
              </a:ext>
            </a:extLst>
          </p:cNvPr>
          <p:cNvSpPr/>
          <p:nvPr/>
        </p:nvSpPr>
        <p:spPr bwMode="auto">
          <a:xfrm>
            <a:off x="11395944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A1483746-7556-4B95-9823-C4D137F53ABC}"/>
              </a:ext>
            </a:extLst>
          </p:cNvPr>
          <p:cNvSpPr/>
          <p:nvPr/>
        </p:nvSpPr>
        <p:spPr bwMode="auto">
          <a:xfrm rot="16200000">
            <a:off x="7614696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EC47EA08-E278-4636-BAA4-717B10C7F877}"/>
              </a:ext>
            </a:extLst>
          </p:cNvPr>
          <p:cNvSpPr/>
          <p:nvPr/>
        </p:nvSpPr>
        <p:spPr bwMode="auto">
          <a:xfrm rot="16200000">
            <a:off x="11374113" y="5628668"/>
            <a:ext cx="882101" cy="55724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0852D21-AD7A-4968-94A9-AAE6702809A4}"/>
              </a:ext>
            </a:extLst>
          </p:cNvPr>
          <p:cNvSpPr/>
          <p:nvPr/>
        </p:nvSpPr>
        <p:spPr bwMode="auto">
          <a:xfrm>
            <a:off x="19343195" y="6518300"/>
            <a:ext cx="937675" cy="22160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32B8CF8F-95FA-4874-B649-0201CE1F8125}"/>
              </a:ext>
            </a:extLst>
          </p:cNvPr>
          <p:cNvSpPr/>
          <p:nvPr/>
        </p:nvSpPr>
        <p:spPr bwMode="auto">
          <a:xfrm rot="16200000">
            <a:off x="19321363" y="5628666"/>
            <a:ext cx="882101" cy="55724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80ECB05-F16A-499B-BCAA-7E4899A082E1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700314" y="7626325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16883F-DB4B-4EC7-BBA8-C609A3DBF0E3}"/>
              </a:ext>
            </a:extLst>
          </p:cNvPr>
          <p:cNvCxnSpPr/>
          <p:nvPr/>
        </p:nvCxnSpPr>
        <p:spPr>
          <a:xfrm>
            <a:off x="8533613" y="768524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91E6F4-69D7-4106-9477-80C73473DF59}"/>
              </a:ext>
            </a:extLst>
          </p:cNvPr>
          <p:cNvCxnSpPr>
            <a:cxnSpLocks/>
          </p:cNvCxnSpPr>
          <p:nvPr/>
        </p:nvCxnSpPr>
        <p:spPr>
          <a:xfrm>
            <a:off x="12333619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B579927-4689-42D5-B284-232739919D8F}"/>
              </a:ext>
            </a:extLst>
          </p:cNvPr>
          <p:cNvCxnSpPr>
            <a:cxnSpLocks/>
          </p:cNvCxnSpPr>
          <p:nvPr/>
        </p:nvCxnSpPr>
        <p:spPr>
          <a:xfrm>
            <a:off x="17232023" y="7685247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BD4D988-9D7D-4C8E-A5A8-B6AE4504EE97}"/>
              </a:ext>
            </a:extLst>
          </p:cNvPr>
          <p:cNvSpPr txBox="1"/>
          <p:nvPr/>
        </p:nvSpPr>
        <p:spPr>
          <a:xfrm>
            <a:off x="14874261" y="7029971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F56C745-F731-426E-92CC-3F380BA450EA}"/>
              </a:ext>
            </a:extLst>
          </p:cNvPr>
          <p:cNvCxnSpPr>
            <a:cxnSpLocks/>
          </p:cNvCxnSpPr>
          <p:nvPr/>
        </p:nvCxnSpPr>
        <p:spPr>
          <a:xfrm>
            <a:off x="2330365" y="1119144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C3E80E-DD42-4E9A-B6D8-AB772BC79567}"/>
              </a:ext>
            </a:extLst>
          </p:cNvPr>
          <p:cNvCxnSpPr>
            <a:cxnSpLocks/>
          </p:cNvCxnSpPr>
          <p:nvPr/>
        </p:nvCxnSpPr>
        <p:spPr>
          <a:xfrm>
            <a:off x="2330365" y="7626325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/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34FB8D3-DB10-4DE1-B8F2-4E06D609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51" y="4459825"/>
                <a:ext cx="1681421" cy="84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/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429CE1-5099-47BB-B277-C1DCC6AF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41" y="4459825"/>
                <a:ext cx="1681422" cy="849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/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FB3EA3F-8007-4BB8-9843-D29EE7C6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858" y="4459825"/>
                <a:ext cx="1681422" cy="849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/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1DB1D02-6719-4325-BB5C-6B9AD404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6109" y="4459825"/>
                <a:ext cx="1763175" cy="845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90705BD4-44BF-408C-A7A2-EED839CE909A}"/>
              </a:ext>
            </a:extLst>
          </p:cNvPr>
          <p:cNvSpPr txBox="1"/>
          <p:nvPr/>
        </p:nvSpPr>
        <p:spPr>
          <a:xfrm>
            <a:off x="14826982" y="4438307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7348E6F-851E-464F-898A-BEAA03CC5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05703" y="6730950"/>
            <a:ext cx="9992408" cy="94571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047F0C-F412-478F-A604-16DB3425D1B1}"/>
              </a:ext>
            </a:extLst>
          </p:cNvPr>
          <p:cNvSpPr/>
          <p:nvPr/>
        </p:nvSpPr>
        <p:spPr bwMode="auto">
          <a:xfrm>
            <a:off x="25065706" y="12506564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74D35F2-94D3-45FC-805C-0D66AB9DDCD7}"/>
              </a:ext>
            </a:extLst>
          </p:cNvPr>
          <p:cNvSpPr/>
          <p:nvPr/>
        </p:nvSpPr>
        <p:spPr bwMode="auto">
          <a:xfrm>
            <a:off x="25163003" y="15133607"/>
            <a:ext cx="8735108" cy="1181292"/>
          </a:xfrm>
          <a:prstGeom prst="ellipse">
            <a:avLst/>
          </a:prstGeom>
          <a:solidFill>
            <a:schemeClr val="accent1">
              <a:lumMod val="60000"/>
              <a:lumOff val="40000"/>
              <a:alpha val="31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649355D-E10C-426B-B0E5-FB76E66C8294}"/>
              </a:ext>
            </a:extLst>
          </p:cNvPr>
          <p:cNvSpPr/>
          <p:nvPr/>
        </p:nvSpPr>
        <p:spPr bwMode="auto">
          <a:xfrm>
            <a:off x="507289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C14066F-D412-486B-A4C4-D4C2C0CA5A94}"/>
              </a:ext>
            </a:extLst>
          </p:cNvPr>
          <p:cNvSpPr/>
          <p:nvPr/>
        </p:nvSpPr>
        <p:spPr bwMode="auto">
          <a:xfrm>
            <a:off x="507289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FD44CD6-D3EC-4B86-87FE-964D205D7886}"/>
              </a:ext>
            </a:extLst>
          </p:cNvPr>
          <p:cNvSpPr/>
          <p:nvPr/>
        </p:nvSpPr>
        <p:spPr bwMode="auto">
          <a:xfrm>
            <a:off x="507289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F001C1-1CB8-46E6-9C36-0702829F2A94}"/>
              </a:ext>
            </a:extLst>
          </p:cNvPr>
          <p:cNvSpPr/>
          <p:nvPr/>
        </p:nvSpPr>
        <p:spPr bwMode="auto">
          <a:xfrm>
            <a:off x="8882112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80796EE-5FBD-4EE4-8C75-2FBCB0BF93E5}"/>
              </a:ext>
            </a:extLst>
          </p:cNvPr>
          <p:cNvSpPr/>
          <p:nvPr/>
        </p:nvSpPr>
        <p:spPr bwMode="auto">
          <a:xfrm>
            <a:off x="12634005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7EE2735-470B-4681-AF9E-7B410BBED461}"/>
              </a:ext>
            </a:extLst>
          </p:cNvPr>
          <p:cNvSpPr/>
          <p:nvPr/>
        </p:nvSpPr>
        <p:spPr bwMode="auto">
          <a:xfrm>
            <a:off x="20566858" y="14025581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CB19797-54C8-4810-8A70-78D32138A4EA}"/>
              </a:ext>
            </a:extLst>
          </p:cNvPr>
          <p:cNvSpPr/>
          <p:nvPr/>
        </p:nvSpPr>
        <p:spPr bwMode="auto">
          <a:xfrm>
            <a:off x="20566858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C695B68-BEB2-4938-B17E-79958A40C21D}"/>
              </a:ext>
            </a:extLst>
          </p:cNvPr>
          <p:cNvSpPr/>
          <p:nvPr/>
        </p:nvSpPr>
        <p:spPr bwMode="auto">
          <a:xfrm>
            <a:off x="20566858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4FAA974-2C4A-4673-9679-0CB044F00C44}"/>
              </a:ext>
            </a:extLst>
          </p:cNvPr>
          <p:cNvSpPr/>
          <p:nvPr/>
        </p:nvSpPr>
        <p:spPr bwMode="auto">
          <a:xfrm>
            <a:off x="8882112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97BB565-3DC2-41D2-B7CC-B68DCA2AFDB3}"/>
              </a:ext>
            </a:extLst>
          </p:cNvPr>
          <p:cNvSpPr/>
          <p:nvPr/>
        </p:nvSpPr>
        <p:spPr bwMode="auto">
          <a:xfrm>
            <a:off x="8882112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479EEFE-D63B-4517-A8C9-1A921FA87B90}"/>
              </a:ext>
            </a:extLst>
          </p:cNvPr>
          <p:cNvSpPr/>
          <p:nvPr/>
        </p:nvSpPr>
        <p:spPr bwMode="auto">
          <a:xfrm>
            <a:off x="12634005" y="6785093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0FC316E-B479-472E-85C4-5BD81BB63A4E}"/>
              </a:ext>
            </a:extLst>
          </p:cNvPr>
          <p:cNvSpPr/>
          <p:nvPr/>
        </p:nvSpPr>
        <p:spPr bwMode="auto">
          <a:xfrm>
            <a:off x="12634005" y="10360587"/>
            <a:ext cx="937675" cy="22160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E35215E-0AA7-426C-AC6F-A521D65DF3A5}"/>
              </a:ext>
            </a:extLst>
          </p:cNvPr>
          <p:cNvCxnSpPr>
            <a:cxnSpLocks/>
          </p:cNvCxnSpPr>
          <p:nvPr/>
        </p:nvCxnSpPr>
        <p:spPr>
          <a:xfrm flipH="1">
            <a:off x="13571681" y="84719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3BDEBB67-86F2-4747-A44C-0DE18DA9E18B}"/>
              </a:ext>
            </a:extLst>
          </p:cNvPr>
          <p:cNvSpPr txBox="1"/>
          <p:nvPr/>
        </p:nvSpPr>
        <p:spPr>
          <a:xfrm>
            <a:off x="15483760" y="7690855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6876530-3019-4B69-BC97-2E9E06181114}"/>
              </a:ext>
            </a:extLst>
          </p:cNvPr>
          <p:cNvSpPr txBox="1"/>
          <p:nvPr/>
        </p:nvSpPr>
        <p:spPr>
          <a:xfrm>
            <a:off x="15483760" y="11390679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DDA5AAA-3F50-45C4-A623-9770AB3CCCE1}"/>
              </a:ext>
            </a:extLst>
          </p:cNvPr>
          <p:cNvSpPr txBox="1"/>
          <p:nvPr/>
        </p:nvSpPr>
        <p:spPr>
          <a:xfrm>
            <a:off x="15483760" y="14923094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E9A3E72-9232-4E47-90F4-65A1D326D9BA}"/>
              </a:ext>
            </a:extLst>
          </p:cNvPr>
          <p:cNvCxnSpPr>
            <a:cxnSpLocks/>
          </p:cNvCxnSpPr>
          <p:nvPr/>
        </p:nvCxnSpPr>
        <p:spPr>
          <a:xfrm flipH="1">
            <a:off x="13521612" y="12015287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19BDAD8-4006-482F-BDA4-010DBC91C7FF}"/>
              </a:ext>
            </a:extLst>
          </p:cNvPr>
          <p:cNvCxnSpPr>
            <a:cxnSpLocks/>
          </p:cNvCxnSpPr>
          <p:nvPr/>
        </p:nvCxnSpPr>
        <p:spPr>
          <a:xfrm flipH="1">
            <a:off x="13521612" y="1569994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FE9CB42-9CD4-4409-80F5-533DC6587187}"/>
              </a:ext>
            </a:extLst>
          </p:cNvPr>
          <p:cNvCxnSpPr>
            <a:cxnSpLocks/>
          </p:cNvCxnSpPr>
          <p:nvPr/>
        </p:nvCxnSpPr>
        <p:spPr>
          <a:xfrm flipH="1">
            <a:off x="21554602" y="79424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1F6A25D-DD07-416F-BF21-BEE5937DE657}"/>
              </a:ext>
            </a:extLst>
          </p:cNvPr>
          <p:cNvCxnSpPr>
            <a:cxnSpLocks/>
          </p:cNvCxnSpPr>
          <p:nvPr/>
        </p:nvCxnSpPr>
        <p:spPr>
          <a:xfrm flipH="1">
            <a:off x="21504533" y="11485750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02DC03D-E0B9-49CF-A2A1-E00BD162DF75}"/>
              </a:ext>
            </a:extLst>
          </p:cNvPr>
          <p:cNvCxnSpPr>
            <a:cxnSpLocks/>
          </p:cNvCxnSpPr>
          <p:nvPr/>
        </p:nvCxnSpPr>
        <p:spPr>
          <a:xfrm flipH="1">
            <a:off x="21504533" y="15170403"/>
            <a:ext cx="1255301" cy="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501824CE-F3FF-40AA-A867-8D7DFB596A66}"/>
              </a:ext>
            </a:extLst>
          </p:cNvPr>
          <p:cNvSpPr/>
          <p:nvPr/>
        </p:nvSpPr>
        <p:spPr bwMode="auto">
          <a:xfrm rot="17840307">
            <a:off x="4660269" y="16766039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5" name="Arrow: Right 184">
            <a:extLst>
              <a:ext uri="{FF2B5EF4-FFF2-40B4-BE49-F238E27FC236}">
                <a16:creationId xmlns:a16="http://schemas.microsoft.com/office/drawing/2014/main" id="{BFB4D32E-BFBA-47B0-BA17-8718094C7895}"/>
              </a:ext>
            </a:extLst>
          </p:cNvPr>
          <p:cNvSpPr/>
          <p:nvPr/>
        </p:nvSpPr>
        <p:spPr bwMode="auto">
          <a:xfrm rot="17840307">
            <a:off x="831874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0DD9550E-FFA2-4F18-9631-3B5E2D6C7626}"/>
              </a:ext>
            </a:extLst>
          </p:cNvPr>
          <p:cNvSpPr/>
          <p:nvPr/>
        </p:nvSpPr>
        <p:spPr bwMode="auto">
          <a:xfrm rot="17840307">
            <a:off x="12161420" y="16742545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7" name="Arrow: Right 186">
            <a:extLst>
              <a:ext uri="{FF2B5EF4-FFF2-40B4-BE49-F238E27FC236}">
                <a16:creationId xmlns:a16="http://schemas.microsoft.com/office/drawing/2014/main" id="{08888E5C-B68B-4D5A-940F-9EACE77D8858}"/>
              </a:ext>
            </a:extLst>
          </p:cNvPr>
          <p:cNvSpPr/>
          <p:nvPr/>
        </p:nvSpPr>
        <p:spPr bwMode="auto">
          <a:xfrm rot="17840307">
            <a:off x="20081209" y="16667752"/>
            <a:ext cx="1333702" cy="52234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917321DC-79FE-48D6-882D-24CED49C68F0}"/>
              </a:ext>
            </a:extLst>
          </p:cNvPr>
          <p:cNvSpPr/>
          <p:nvPr/>
        </p:nvSpPr>
        <p:spPr bwMode="auto">
          <a:xfrm rot="14467253">
            <a:off x="20309148" y="555708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1" name="Arrow: Right 190">
            <a:extLst>
              <a:ext uri="{FF2B5EF4-FFF2-40B4-BE49-F238E27FC236}">
                <a16:creationId xmlns:a16="http://schemas.microsoft.com/office/drawing/2014/main" id="{5088ACD3-9F0A-4C83-A684-9D59CF6DFA14}"/>
              </a:ext>
            </a:extLst>
          </p:cNvPr>
          <p:cNvSpPr/>
          <p:nvPr/>
        </p:nvSpPr>
        <p:spPr bwMode="auto">
          <a:xfrm rot="14467253">
            <a:off x="12362168" y="5615900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2" name="Arrow: Right 191">
            <a:extLst>
              <a:ext uri="{FF2B5EF4-FFF2-40B4-BE49-F238E27FC236}">
                <a16:creationId xmlns:a16="http://schemas.microsoft.com/office/drawing/2014/main" id="{3683D8F4-3313-4B8A-A5AA-28AA40865C7D}"/>
              </a:ext>
            </a:extLst>
          </p:cNvPr>
          <p:cNvSpPr/>
          <p:nvPr/>
        </p:nvSpPr>
        <p:spPr bwMode="auto">
          <a:xfrm rot="14467253">
            <a:off x="8649287" y="5635153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F04E1261-54A1-4C96-9DAC-D70110F9501F}"/>
              </a:ext>
            </a:extLst>
          </p:cNvPr>
          <p:cNvSpPr/>
          <p:nvPr/>
        </p:nvSpPr>
        <p:spPr bwMode="auto">
          <a:xfrm rot="14467253">
            <a:off x="4858135" y="5635152"/>
            <a:ext cx="1056580" cy="60435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05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8712926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871292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34" y="17090270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256" y="8469977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9081950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12915249" y="11339060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16715255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2497617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46" y="8469977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16257034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363" y="8469977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a series of inputs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 RNN is a model to receive every input and produce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RNN has 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All time steps share the model parameters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is often initialized as 0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3416320"/>
              </a:xfrm>
              <a:prstGeom prst="rect">
                <a:avLst/>
              </a:prstGeom>
              <a:blipFill>
                <a:blip r:embed="rId7"/>
                <a:stretch>
                  <a:fillRect l="-854" t="-50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24662506" y="11339061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24204285" y="1001304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614" y="8469977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0019625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13852924" y="13287059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17652930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2551334" y="13287059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0193572" y="12631783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2497617" y="1588443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25" y="17090270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16304755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863" y="17090269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24219081" y="15884436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1189" y="17090271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560" y="12220956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301" y="12273187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213" y="12273187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956" y="12288352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7634138" y="13287058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354" y="12713212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F1D3D5-D8F0-4FC1-B5B4-8A9F8CB449B4}"/>
              </a:ext>
            </a:extLst>
          </p:cNvPr>
          <p:cNvSpPr/>
          <p:nvPr/>
        </p:nvSpPr>
        <p:spPr bwMode="auto">
          <a:xfrm>
            <a:off x="13653680" y="18144309"/>
            <a:ext cx="4139533" cy="637427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33C3B-1065-42BB-9E52-E360FC15A63E}"/>
              </a:ext>
            </a:extLst>
          </p:cNvPr>
          <p:cNvSpPr txBox="1"/>
          <p:nvPr/>
        </p:nvSpPr>
        <p:spPr>
          <a:xfrm>
            <a:off x="18346783" y="17932854"/>
            <a:ext cx="7253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unrolled along time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1C86A9ED-C5FC-4D71-BF74-B27967D8D2A0}"/>
              </a:ext>
            </a:extLst>
          </p:cNvPr>
          <p:cNvSpPr/>
          <p:nvPr/>
        </p:nvSpPr>
        <p:spPr bwMode="auto">
          <a:xfrm rot="16200000">
            <a:off x="32776621" y="15884434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A3B2DAB5-CAF9-4482-AC3A-00D3FF63E330}"/>
              </a:ext>
            </a:extLst>
          </p:cNvPr>
          <p:cNvSpPr/>
          <p:nvPr/>
        </p:nvSpPr>
        <p:spPr bwMode="auto">
          <a:xfrm rot="16200000">
            <a:off x="32776622" y="1001303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/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2315628-4808-424E-BEC4-6EF6F664C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8729" y="17090269"/>
                <a:ext cx="1655774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/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25AE205-9C01-4DB7-A4B7-DE4117D2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951" y="8469976"/>
                <a:ext cx="1590051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>
            <a:extLst>
              <a:ext uri="{FF2B5EF4-FFF2-40B4-BE49-F238E27FC236}">
                <a16:creationId xmlns:a16="http://schemas.microsoft.com/office/drawing/2014/main" id="{38089FC9-604C-463C-BDC0-31C9A72310BD}"/>
              </a:ext>
            </a:extLst>
          </p:cNvPr>
          <p:cNvSpPr/>
          <p:nvPr/>
        </p:nvSpPr>
        <p:spPr bwMode="auto">
          <a:xfrm>
            <a:off x="33145645" y="1133905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358AA0A-C643-4983-B2EA-193610F84098}"/>
              </a:ext>
            </a:extLst>
          </p:cNvPr>
          <p:cNvCxnSpPr>
            <a:cxnSpLocks/>
          </p:cNvCxnSpPr>
          <p:nvPr/>
        </p:nvCxnSpPr>
        <p:spPr>
          <a:xfrm>
            <a:off x="31697833" y="13287057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/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C4F65D9-DF05-45F1-AC5C-30F8D6246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049" y="12713211"/>
                <a:ext cx="1681421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Arrow: Curved Left 106">
            <a:extLst>
              <a:ext uri="{FF2B5EF4-FFF2-40B4-BE49-F238E27FC236}">
                <a16:creationId xmlns:a16="http://schemas.microsoft.com/office/drawing/2014/main" id="{92E9D6DB-C001-4A9E-A008-C62D8802EA69}"/>
              </a:ext>
            </a:extLst>
          </p:cNvPr>
          <p:cNvSpPr/>
          <p:nvPr/>
        </p:nvSpPr>
        <p:spPr bwMode="auto">
          <a:xfrm>
            <a:off x="34083320" y="12424910"/>
            <a:ext cx="757232" cy="1724297"/>
          </a:xfrm>
          <a:prstGeom prst="curvedLeftArrow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49F9C8-BE47-4AB0-8C03-6386C20D1B4B}"/>
              </a:ext>
            </a:extLst>
          </p:cNvPr>
          <p:cNvCxnSpPr/>
          <p:nvPr/>
        </p:nvCxnSpPr>
        <p:spPr>
          <a:xfrm>
            <a:off x="28479750" y="7792377"/>
            <a:ext cx="0" cy="10533723"/>
          </a:xfrm>
          <a:prstGeom prst="line">
            <a:avLst/>
          </a:prstGeom>
          <a:ln w="1016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15988937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1598893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045" y="13024315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267" y="4404022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16357961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0191260" y="7273105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3991266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19773628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6957" y="4404022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3533045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374" y="4404022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34263874" cy="1754326"/>
              </a:xfrm>
              <a:prstGeom prst="rect">
                <a:avLst/>
              </a:prstGeom>
              <a:blipFill>
                <a:blip r:embed="rId7"/>
                <a:stretch>
                  <a:fillRect l="-854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1938517" y="7273106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480296" y="5947085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3625" y="4404022"/>
                <a:ext cx="1763175" cy="8458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17295636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1128935" y="9221104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</p:cNvCxnSpPr>
          <p:nvPr/>
        </p:nvCxnSpPr>
        <p:spPr>
          <a:xfrm>
            <a:off x="24928941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C57E652-1DC4-47C9-94B5-81D6DFC4C878}"/>
              </a:ext>
            </a:extLst>
          </p:cNvPr>
          <p:cNvCxnSpPr>
            <a:cxnSpLocks/>
          </p:cNvCxnSpPr>
          <p:nvPr/>
        </p:nvCxnSpPr>
        <p:spPr>
          <a:xfrm>
            <a:off x="29827345" y="9221104"/>
            <a:ext cx="211117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73165-483A-4479-8BA1-8EADCC889EB0}"/>
              </a:ext>
            </a:extLst>
          </p:cNvPr>
          <p:cNvSpPr txBox="1"/>
          <p:nvPr/>
        </p:nvSpPr>
        <p:spPr>
          <a:xfrm>
            <a:off x="27469583" y="8565828"/>
            <a:ext cx="211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19773628" y="11818480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5736" y="13024315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3580766" y="1181847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2874" y="13024314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495092" y="11818481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200" y="13024316"/>
                <a:ext cx="175740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5571" y="8155001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312" y="8207232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9224" y="8207232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/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53229D5-E590-4A83-B7DF-BDB30F372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967" y="8222397"/>
                <a:ext cx="2449260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4910149" y="9221103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9365" y="8647257"/>
                <a:ext cx="1681421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8845527"/>
                <a:ext cx="3013517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0338106"/>
                <a:ext cx="13141290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11756700"/>
                <a:ext cx="8566576" cy="9137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/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>
                    <a:latin typeface="Arial"/>
                  </a:rPr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B5AAA35-5878-42D4-9C64-BF3D913B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86394" y="15475065"/>
                <a:ext cx="5839097" cy="3108954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0C8134DD-C239-4E0F-8C84-C011493E31B1}"/>
              </a:ext>
            </a:extLst>
          </p:cNvPr>
          <p:cNvCxnSpPr>
            <a:cxnSpLocks/>
            <a:stCxn id="2" idx="2"/>
            <a:endCxn id="8" idx="3"/>
          </p:cNvCxnSpPr>
          <p:nvPr/>
        </p:nvCxnSpPr>
        <p:spPr>
          <a:xfrm rot="10800000">
            <a:off x="17295636" y="9221104"/>
            <a:ext cx="4990758" cy="7808438"/>
          </a:xfrm>
          <a:prstGeom prst="curvedConnector3">
            <a:avLst>
              <a:gd name="adj1" fmla="val 60621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ACBF25F8-2343-44F8-A6DC-79177923DB23}"/>
              </a:ext>
            </a:extLst>
          </p:cNvPr>
          <p:cNvCxnSpPr>
            <a:cxnSpLocks/>
            <a:stCxn id="2" idx="1"/>
            <a:endCxn id="76" idx="3"/>
          </p:cNvCxnSpPr>
          <p:nvPr/>
        </p:nvCxnSpPr>
        <p:spPr>
          <a:xfrm rot="16200000" flipV="1">
            <a:off x="18780595" y="11569445"/>
            <a:ext cx="6709257" cy="2012575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0381C4E4-1D2B-40F6-BFB1-C86BAC847355}"/>
              </a:ext>
            </a:extLst>
          </p:cNvPr>
          <p:cNvCxnSpPr>
            <a:cxnSpLocks/>
            <a:stCxn id="2" idx="7"/>
            <a:endCxn id="77" idx="3"/>
          </p:cNvCxnSpPr>
          <p:nvPr/>
        </p:nvCxnSpPr>
        <p:spPr>
          <a:xfrm rot="16200000" flipV="1">
            <a:off x="22745030" y="11405016"/>
            <a:ext cx="6709256" cy="234143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1C5DE7B4-9D8B-40FE-BAB7-B9C32C17E2BE}"/>
              </a:ext>
            </a:extLst>
          </p:cNvPr>
          <p:cNvCxnSpPr>
            <a:cxnSpLocks/>
            <a:stCxn id="2" idx="6"/>
            <a:endCxn id="82" idx="1"/>
          </p:cNvCxnSpPr>
          <p:nvPr/>
        </p:nvCxnSpPr>
        <p:spPr>
          <a:xfrm flipV="1">
            <a:off x="28125491" y="9221105"/>
            <a:ext cx="3813026" cy="7808437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/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nonlinear activation function for internal state, </a:t>
                </a:r>
              </a:p>
              <a:p>
                <a:r>
                  <a:rPr lang="en-US" dirty="0"/>
                  <a:t>often tanh,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: for output, sigmoid for binary classification, </a:t>
                </a:r>
              </a:p>
              <a:p>
                <a:r>
                  <a:rPr lang="en-US" dirty="0" err="1"/>
                  <a:t>softmax</a:t>
                </a:r>
                <a:r>
                  <a:rPr lang="en-US" dirty="0"/>
                  <a:t> for multi-class</a:t>
                </a: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EAA6F50-D96A-4CFC-907D-975F1E235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519" y="14076738"/>
                <a:ext cx="15499628" cy="4323620"/>
              </a:xfrm>
              <a:prstGeom prst="rect">
                <a:avLst/>
              </a:prstGeom>
              <a:blipFill>
                <a:blip r:embed="rId21"/>
                <a:stretch>
                  <a:fillRect l="-2123" t="-3949" r="-1101" b="-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AA960A0-CA99-441E-9EA3-F20319348D83}"/>
              </a:ext>
            </a:extLst>
          </p:cNvPr>
          <p:cNvSpPr/>
          <p:nvPr/>
        </p:nvSpPr>
        <p:spPr>
          <a:xfrm>
            <a:off x="30375091" y="15274612"/>
            <a:ext cx="5337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“Elman RNN”</a:t>
            </a:r>
          </a:p>
          <a:p>
            <a:endParaRPr lang="en-US" sz="2400" dirty="0"/>
          </a:p>
          <a:p>
            <a:r>
              <a:rPr lang="en-US" sz="2400" dirty="0"/>
              <a:t>Elman, Jeffrey L. (1990). </a:t>
            </a:r>
            <a:r>
              <a:rPr lang="en-US" sz="2400" dirty="0">
                <a:hlinkClick r:id="rId22"/>
              </a:rPr>
              <a:t>"Finding Structure in Time"</a:t>
            </a:r>
            <a:r>
              <a:rPr lang="en-US" sz="2400" dirty="0"/>
              <a:t>. </a:t>
            </a:r>
            <a:r>
              <a:rPr lang="en-US" sz="2400" i="1" dirty="0"/>
              <a:t>Cognitive Science</a:t>
            </a:r>
            <a:r>
              <a:rPr lang="en-US" sz="2400" dirty="0"/>
              <a:t>. </a:t>
            </a:r>
            <a:r>
              <a:rPr lang="en-US" sz="2400" b="1" dirty="0"/>
              <a:t>14</a:t>
            </a:r>
            <a:r>
              <a:rPr lang="en-US" sz="2400" dirty="0"/>
              <a:t> (2): 179–211. </a:t>
            </a:r>
            <a:r>
              <a:rPr lang="en-US" sz="2400" dirty="0">
                <a:hlinkClick r:id="rId23" tooltip="Doi (identifier)"/>
              </a:rPr>
              <a:t>doi</a:t>
            </a:r>
            <a:r>
              <a:rPr lang="en-US" sz="2400" dirty="0"/>
              <a:t>:</a:t>
            </a:r>
            <a:r>
              <a:rPr lang="en-US" sz="2400" dirty="0">
                <a:hlinkClick r:id="rId22"/>
              </a:rPr>
              <a:t>10.1016/0364-0213(90)90002-E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/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𝑱𝒐𝒓𝒅𝒂𝒏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𝑹𝑵𝑵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sz="2400" dirty="0"/>
                  <a:t>Jordan, Michael I. (1997-01-01). "Serial Order: A Parallel Distributed Processing Approach". </a:t>
                </a:r>
                <a:r>
                  <a:rPr lang="en-US" sz="2400" i="1" dirty="0"/>
                  <a:t>Neural-Network Models of Cognition - Biobehavioral Foundations</a:t>
                </a:r>
                <a:r>
                  <a:rPr lang="en-US" sz="2400" dirty="0"/>
                  <a:t>. </a:t>
                </a:r>
                <a:r>
                  <a:rPr lang="en-US" sz="2400" i="1" dirty="0"/>
                  <a:t>Advances in Psychology</a:t>
                </a:r>
                <a:r>
                  <a:rPr lang="en-US" sz="2400" dirty="0"/>
                  <a:t>. Neural-Network Models of Cognition. </a:t>
                </a:r>
                <a:r>
                  <a:rPr lang="en-US" sz="2400" b="1" dirty="0"/>
                  <a:t>121</a:t>
                </a:r>
                <a:r>
                  <a:rPr lang="en-US" sz="2400" dirty="0"/>
                  <a:t>. pp. 471–495.</a:t>
                </a:r>
                <a:endParaRPr lang="en-US" sz="2400" b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7B4CBD-945A-4D7D-B516-3833C24D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87" y="18944665"/>
                <a:ext cx="18244871" cy="1588384"/>
              </a:xfrm>
              <a:prstGeom prst="rect">
                <a:avLst/>
              </a:prstGeom>
              <a:blipFill>
                <a:blip r:embed="rId24"/>
                <a:stretch>
                  <a:fillRect l="-1036" b="-1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31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Forward pass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14CA7F-8AAD-4E24-981D-C9ACFB92A88B}"/>
              </a:ext>
            </a:extLst>
          </p:cNvPr>
          <p:cNvSpPr/>
          <p:nvPr/>
        </p:nvSpPr>
        <p:spPr bwMode="auto">
          <a:xfrm rot="16200000">
            <a:off x="20095208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6F6552B-55BB-446D-8F02-20B6604268A5}"/>
              </a:ext>
            </a:extLst>
          </p:cNvPr>
          <p:cNvSpPr/>
          <p:nvPr/>
        </p:nvSpPr>
        <p:spPr bwMode="auto">
          <a:xfrm rot="16200000">
            <a:off x="2009520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/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D1DF378-85FF-4FE0-9ED9-88675B0E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316" y="13313808"/>
                <a:ext cx="165577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/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9AB3621-9298-45C2-A5C5-A22A92E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538" y="4693515"/>
                <a:ext cx="1681421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EDD2E1-A695-4D48-8CD7-52DC3C03EFC5}"/>
              </a:ext>
            </a:extLst>
          </p:cNvPr>
          <p:cNvSpPr/>
          <p:nvPr/>
        </p:nvSpPr>
        <p:spPr bwMode="auto">
          <a:xfrm>
            <a:off x="20464232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1B74EA9-61D8-4F99-A464-A9DE1D53AC7C}"/>
              </a:ext>
            </a:extLst>
          </p:cNvPr>
          <p:cNvSpPr/>
          <p:nvPr/>
        </p:nvSpPr>
        <p:spPr bwMode="auto">
          <a:xfrm>
            <a:off x="24297531" y="7562598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9DD43E-4005-4E43-BD97-8F8466D40358}"/>
              </a:ext>
            </a:extLst>
          </p:cNvPr>
          <p:cNvSpPr/>
          <p:nvPr/>
        </p:nvSpPr>
        <p:spPr bwMode="auto">
          <a:xfrm>
            <a:off x="28097537" y="7562599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93E1501-3744-4F34-B2B1-23A1FDE4B517}"/>
              </a:ext>
            </a:extLst>
          </p:cNvPr>
          <p:cNvSpPr/>
          <p:nvPr/>
        </p:nvSpPr>
        <p:spPr bwMode="auto">
          <a:xfrm rot="16200000">
            <a:off x="23879899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/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D45A6F7-277C-4991-9B23-E4188D38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228" y="4693515"/>
                <a:ext cx="1681422" cy="849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Arrow: Right 79">
            <a:extLst>
              <a:ext uri="{FF2B5EF4-FFF2-40B4-BE49-F238E27FC236}">
                <a16:creationId xmlns:a16="http://schemas.microsoft.com/office/drawing/2014/main" id="{3EA4F5D2-53FD-4BFA-90A9-F8D60938ACA7}"/>
              </a:ext>
            </a:extLst>
          </p:cNvPr>
          <p:cNvSpPr/>
          <p:nvPr/>
        </p:nvSpPr>
        <p:spPr bwMode="auto">
          <a:xfrm rot="16200000">
            <a:off x="27639316" y="6236578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/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38A318-7B9E-4C77-8926-4B6674C6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2645" y="4693515"/>
                <a:ext cx="1681422" cy="849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7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3610BCB8-1130-4D05-A592-13BBD6E6E32D}"/>
              </a:ext>
            </a:extLst>
          </p:cNvPr>
          <p:cNvSpPr/>
          <p:nvPr/>
        </p:nvSpPr>
        <p:spPr bwMode="auto">
          <a:xfrm>
            <a:off x="32274223" y="7534634"/>
            <a:ext cx="937675" cy="3895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2F019E5-9328-4FE8-9C00-1958A0A33D4A}"/>
              </a:ext>
            </a:extLst>
          </p:cNvPr>
          <p:cNvSpPr/>
          <p:nvPr/>
        </p:nvSpPr>
        <p:spPr bwMode="auto">
          <a:xfrm rot="16200000">
            <a:off x="31816002" y="620861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/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F839A64-703D-43A5-8FF0-E7B4FDC3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1" y="4665550"/>
                <a:ext cx="1681422" cy="847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2975B3-D76F-4C9A-9459-E84EAA3DA5CD}"/>
              </a:ext>
            </a:extLst>
          </p:cNvPr>
          <p:cNvCxnSpPr>
            <a:stCxn id="8" idx="3"/>
            <a:endCxn id="76" idx="1"/>
          </p:cNvCxnSpPr>
          <p:nvPr/>
        </p:nvCxnSpPr>
        <p:spPr>
          <a:xfrm>
            <a:off x="21401907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F16AA49-BA81-45C6-8ABF-00B564647E0C}"/>
              </a:ext>
            </a:extLst>
          </p:cNvPr>
          <p:cNvCxnSpPr/>
          <p:nvPr/>
        </p:nvCxnSpPr>
        <p:spPr>
          <a:xfrm>
            <a:off x="25235206" y="9510597"/>
            <a:ext cx="289562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C585D37-FF6D-480C-B2DE-E23346EEF7C3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29035212" y="9482633"/>
            <a:ext cx="3239011" cy="2796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FA979E4-5817-4D69-A95A-1E8DDD5B7093}"/>
              </a:ext>
            </a:extLst>
          </p:cNvPr>
          <p:cNvSpPr/>
          <p:nvPr/>
        </p:nvSpPr>
        <p:spPr bwMode="auto">
          <a:xfrm rot="16200000">
            <a:off x="23879899" y="12107973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/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494ED8A-1EC6-479A-A63D-C5422C4C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2007" y="13313808"/>
                <a:ext cx="16557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row: Right 89">
            <a:extLst>
              <a:ext uri="{FF2B5EF4-FFF2-40B4-BE49-F238E27FC236}">
                <a16:creationId xmlns:a16="http://schemas.microsoft.com/office/drawing/2014/main" id="{1683909E-7A60-422A-8FB4-38EF4614CF31}"/>
              </a:ext>
            </a:extLst>
          </p:cNvPr>
          <p:cNvSpPr/>
          <p:nvPr/>
        </p:nvSpPr>
        <p:spPr bwMode="auto">
          <a:xfrm rot="16200000">
            <a:off x="27687037" y="12107972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/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6C09B26-F8FE-4856-A4B3-47295FC9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145" y="13313807"/>
                <a:ext cx="16557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Arrow: Right 91">
            <a:extLst>
              <a:ext uri="{FF2B5EF4-FFF2-40B4-BE49-F238E27FC236}">
                <a16:creationId xmlns:a16="http://schemas.microsoft.com/office/drawing/2014/main" id="{480548A2-F6EA-46A8-8B76-8ED41A8E32A1}"/>
              </a:ext>
            </a:extLst>
          </p:cNvPr>
          <p:cNvSpPr/>
          <p:nvPr/>
        </p:nvSpPr>
        <p:spPr bwMode="auto">
          <a:xfrm rot="16200000">
            <a:off x="31830798" y="12080009"/>
            <a:ext cx="1698171" cy="61395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/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C628C9F-132F-4D2F-B022-D2B068EC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06" y="13285844"/>
                <a:ext cx="1655774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/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5F28957-675B-499A-8B67-DF9035F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842" y="8444494"/>
                <a:ext cx="1681421" cy="84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/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B032AEC-D7AB-45BD-9FC3-50F871F56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583" y="8496725"/>
                <a:ext cx="1681421" cy="8497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/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5705A4-132E-40CC-B4B5-F88664C70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495" y="8496725"/>
                <a:ext cx="1681421" cy="849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ADE0135-A355-47BF-8D6B-82FE06FD8C90}"/>
              </a:ext>
            </a:extLst>
          </p:cNvPr>
          <p:cNvCxnSpPr>
            <a:cxnSpLocks/>
          </p:cNvCxnSpPr>
          <p:nvPr/>
        </p:nvCxnSpPr>
        <p:spPr>
          <a:xfrm>
            <a:off x="19016420" y="9510596"/>
            <a:ext cx="1447812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/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2932EA7-1100-482C-B409-D632B236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636" y="8936750"/>
                <a:ext cx="1681421" cy="8497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79" y="6301705"/>
                <a:ext cx="3013517" cy="84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8431862"/>
                <a:ext cx="12629162" cy="84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/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F67147-B700-4A1F-9096-2A7A7BE3A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9850456"/>
                <a:ext cx="8645124" cy="9451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/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C8E078-9308-4028-8A6B-FB6BDE305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1817478"/>
                <a:ext cx="12629162" cy="8497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/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00E8F4-C00B-4F0B-B4AA-062B4E533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3236072"/>
                <a:ext cx="8645124" cy="9451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/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34565B9-888A-4043-A9F3-2E79CD60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4998000"/>
                <a:ext cx="12629162" cy="8497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/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D7D641-01D6-4D1B-8F6A-9C94BBC7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98" y="16416594"/>
                <a:ext cx="8645124" cy="9451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4998000"/>
                <a:ext cx="12629162" cy="8497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082" y="16416594"/>
                <a:ext cx="8645124" cy="9451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7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/>
      <p:bldP spid="80" grpId="0" animBg="1"/>
      <p:bldP spid="81" grpId="0"/>
      <p:bldP spid="82" grpId="0" animBg="1"/>
      <p:bldP spid="83" grpId="0" animBg="1"/>
      <p:bldP spid="84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5" grpId="0"/>
      <p:bldP spid="96" grpId="0"/>
      <p:bldP spid="46" grpId="0"/>
      <p:bldP spid="48" grpId="0"/>
      <p:bldP spid="49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recurrent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/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ED6B90-BEF4-4862-9F33-B4F7C9F6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931" y="6404711"/>
                <a:ext cx="3013517" cy="849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/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1791E6-AB6C-4F36-AD0F-DB0B171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50" y="7750011"/>
                <a:ext cx="1322144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/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𝒂𝒂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4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D1FC1-0E06-4BD9-92D0-F74C196E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72" y="10252603"/>
                <a:ext cx="31601600" cy="2721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/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5DB1CB-C025-46EB-83AC-ECC6EAB0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4062662"/>
                <a:ext cx="8645124" cy="945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5573740" y="4376057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/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Recurrently apply the model parameters to update internal state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depends on all inputs on or before current time step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9BC07-F179-4019-9F20-C3F6B750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690" y="16123469"/>
                <a:ext cx="20762387" cy="1754326"/>
              </a:xfrm>
              <a:prstGeom prst="rect">
                <a:avLst/>
              </a:prstGeom>
              <a:blipFill>
                <a:blip r:embed="rId21"/>
                <a:stretch>
                  <a:fillRect l="-1409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/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internal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741E69-67B2-4EB7-A7B8-D61DE5B6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46" y="4376057"/>
                <a:ext cx="12629162" cy="1754326"/>
              </a:xfrm>
              <a:prstGeom prst="rect">
                <a:avLst/>
              </a:prstGeom>
              <a:blipFill>
                <a:blip r:embed="rId3"/>
                <a:stretch>
                  <a:fillRect l="-2317" t="-9722" b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24530903" y="4470694"/>
            <a:ext cx="9835904" cy="5870862"/>
            <a:chOff x="17295636" y="4665550"/>
            <a:chExt cx="17525592" cy="9333265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528881" cy="6850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551730" cy="7005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551730" cy="7005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551730" cy="7005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2" y="4665550"/>
                  <a:ext cx="1551730" cy="6986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528881" cy="6850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528881" cy="6850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8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528881" cy="6850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566013" cy="7005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566013" cy="7005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566013" cy="7005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566013" cy="7005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5" y="8496725"/>
                  <a:ext cx="1566013" cy="69866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/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 to take 0 or 1, e.g. like/dislike, binary classification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206A78-A6BA-4306-9B00-1711B18F2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3" y="7283067"/>
                <a:ext cx="19804461" cy="923330"/>
              </a:xfrm>
              <a:prstGeom prst="rect">
                <a:avLst/>
              </a:prstGeom>
              <a:blipFill>
                <a:blip r:embed="rId17"/>
                <a:stretch>
                  <a:fillRect l="-1663" t="-18543" r="-770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/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F793B9B-4D00-4C15-8B2B-DB3A63520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9130954"/>
                <a:ext cx="19806897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/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1B53C8-0B7F-483E-A9D5-28EFF1EA4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27" y="10414176"/>
                <a:ext cx="7717882" cy="2445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3327709"/>
                <a:ext cx="9383081" cy="2445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/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077DEDF-5CE7-4E1D-A6F6-6567BE4BF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3824" y="13327708"/>
                <a:ext cx="9383081" cy="2445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/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1771E8B-78D0-4842-9859-452739186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63" y="16330897"/>
                <a:ext cx="9687332" cy="24452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2194D2-2E00-430B-9320-57E0114321CD}"/>
              </a:ext>
            </a:extLst>
          </p:cNvPr>
          <p:cNvSpPr txBox="1"/>
          <p:nvPr/>
        </p:nvSpPr>
        <p:spPr>
          <a:xfrm>
            <a:off x="12993581" y="16794808"/>
            <a:ext cx="892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1169941"/>
                <a:ext cx="13141290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1176" y="12631989"/>
                <a:ext cx="8566576" cy="91377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90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Recurrent Neural Network: backprop through time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615C91-8A13-492B-AABF-13E1E1AE9797}"/>
              </a:ext>
            </a:extLst>
          </p:cNvPr>
          <p:cNvGrpSpPr/>
          <p:nvPr/>
        </p:nvGrpSpPr>
        <p:grpSpPr>
          <a:xfrm>
            <a:off x="13664199" y="7642828"/>
            <a:ext cx="17586895" cy="10602150"/>
            <a:chOff x="17295636" y="4665550"/>
            <a:chExt cx="17877343" cy="9473276"/>
          </a:xfrm>
        </p:grpSpPr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914CA7F-8AAD-4E24-981D-C9ACFB92A88B}"/>
                </a:ext>
              </a:extLst>
            </p:cNvPr>
            <p:cNvSpPr/>
            <p:nvPr/>
          </p:nvSpPr>
          <p:spPr bwMode="auto">
            <a:xfrm rot="16200000">
              <a:off x="20095208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3" name="Arrow: Right 72">
              <a:extLst>
                <a:ext uri="{FF2B5EF4-FFF2-40B4-BE49-F238E27FC236}">
                  <a16:creationId xmlns:a16="http://schemas.microsoft.com/office/drawing/2014/main" id="{76F6552B-55BB-446D-8F02-20B6604268A5}"/>
                </a:ext>
              </a:extLst>
            </p:cNvPr>
            <p:cNvSpPr/>
            <p:nvPr/>
          </p:nvSpPr>
          <p:spPr bwMode="auto">
            <a:xfrm rot="16200000">
              <a:off x="2009520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/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D1DF378-85FF-4FE0-9ED9-88675B0E6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37316" y="13313808"/>
                  <a:ext cx="1872139" cy="8250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/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9AB3621-9298-45C2-A5C5-A22A92E24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8538" y="4693515"/>
                  <a:ext cx="1899839" cy="8436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DD2E1-A695-4D48-8CD7-52DC3C03EFC5}"/>
                </a:ext>
              </a:extLst>
            </p:cNvPr>
            <p:cNvSpPr/>
            <p:nvPr/>
          </p:nvSpPr>
          <p:spPr bwMode="auto">
            <a:xfrm>
              <a:off x="20464232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B74EA9-61D8-4F99-A464-A9DE1D53AC7C}"/>
                </a:ext>
              </a:extLst>
            </p:cNvPr>
            <p:cNvSpPr/>
            <p:nvPr/>
          </p:nvSpPr>
          <p:spPr bwMode="auto">
            <a:xfrm>
              <a:off x="24297531" y="7562598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9DD43E-4005-4E43-BD97-8F8466D40358}"/>
                </a:ext>
              </a:extLst>
            </p:cNvPr>
            <p:cNvSpPr/>
            <p:nvPr/>
          </p:nvSpPr>
          <p:spPr bwMode="auto">
            <a:xfrm>
              <a:off x="28097537" y="7562599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93E1501-3744-4F34-B2B1-23A1FDE4B517}"/>
                </a:ext>
              </a:extLst>
            </p:cNvPr>
            <p:cNvSpPr/>
            <p:nvPr/>
          </p:nvSpPr>
          <p:spPr bwMode="auto">
            <a:xfrm rot="16200000">
              <a:off x="23879899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/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D45A6F7-277C-4991-9B23-E4188D387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228" y="4693515"/>
                  <a:ext cx="1899839" cy="8436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EA4F5D2-53FD-4BFA-90A9-F8D60938ACA7}"/>
                </a:ext>
              </a:extLst>
            </p:cNvPr>
            <p:cNvSpPr/>
            <p:nvPr/>
          </p:nvSpPr>
          <p:spPr bwMode="auto">
            <a:xfrm rot="16200000">
              <a:off x="27639316" y="6236578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/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38A318-7B9E-4C77-8926-4B6674C6D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2645" y="4693515"/>
                  <a:ext cx="1899839" cy="8436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10BCB8-1130-4D05-A592-13BBD6E6E32D}"/>
                </a:ext>
              </a:extLst>
            </p:cNvPr>
            <p:cNvSpPr/>
            <p:nvPr/>
          </p:nvSpPr>
          <p:spPr bwMode="auto">
            <a:xfrm>
              <a:off x="32274223" y="7534634"/>
              <a:ext cx="937675" cy="389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2F019E5-9328-4FE8-9C00-1958A0A33D4A}"/>
                </a:ext>
              </a:extLst>
            </p:cNvPr>
            <p:cNvSpPr/>
            <p:nvPr/>
          </p:nvSpPr>
          <p:spPr bwMode="auto">
            <a:xfrm rot="16200000">
              <a:off x="31816002" y="620861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/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839A64-703D-43A5-8FF0-E7B4FDC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9331" y="4665550"/>
                  <a:ext cx="1899839" cy="841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75B3-D76F-4C9A-9459-E84EAA3DA5CD}"/>
                </a:ext>
              </a:extLst>
            </p:cNvPr>
            <p:cNvCxnSpPr>
              <a:stCxn id="8" idx="3"/>
              <a:endCxn id="76" idx="1"/>
            </p:cNvCxnSpPr>
            <p:nvPr/>
          </p:nvCxnSpPr>
          <p:spPr>
            <a:xfrm>
              <a:off x="21401907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F16AA49-BA81-45C6-8ABF-00B564647E0C}"/>
                </a:ext>
              </a:extLst>
            </p:cNvPr>
            <p:cNvCxnSpPr/>
            <p:nvPr/>
          </p:nvCxnSpPr>
          <p:spPr>
            <a:xfrm>
              <a:off x="25235206" y="9510597"/>
              <a:ext cx="289562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585D37-FF6D-480C-B2DE-E23346EEF7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V="1">
              <a:off x="29035212" y="9482633"/>
              <a:ext cx="3239011" cy="279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DFA979E4-5817-4D69-A95A-1E8DDD5B7093}"/>
                </a:ext>
              </a:extLst>
            </p:cNvPr>
            <p:cNvSpPr/>
            <p:nvPr/>
          </p:nvSpPr>
          <p:spPr bwMode="auto">
            <a:xfrm rot="16200000">
              <a:off x="23879899" y="12107973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/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4ED8A-1EC6-479A-A63D-C5422C4C5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008" y="13313808"/>
                  <a:ext cx="1872139" cy="8250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row: Right 89">
              <a:extLst>
                <a:ext uri="{FF2B5EF4-FFF2-40B4-BE49-F238E27FC236}">
                  <a16:creationId xmlns:a16="http://schemas.microsoft.com/office/drawing/2014/main" id="{1683909E-7A60-422A-8FB4-38EF4614CF31}"/>
                </a:ext>
              </a:extLst>
            </p:cNvPr>
            <p:cNvSpPr/>
            <p:nvPr/>
          </p:nvSpPr>
          <p:spPr bwMode="auto">
            <a:xfrm rot="16200000">
              <a:off x="27687037" y="12107972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/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6C09B26-F8FE-4856-A4B3-47295FC93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145" y="13313806"/>
                  <a:ext cx="1872139" cy="8250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Arrow: Right 91">
              <a:extLst>
                <a:ext uri="{FF2B5EF4-FFF2-40B4-BE49-F238E27FC236}">
                  <a16:creationId xmlns:a16="http://schemas.microsoft.com/office/drawing/2014/main" id="{480548A2-F6EA-46A8-8B76-8ED41A8E32A1}"/>
                </a:ext>
              </a:extLst>
            </p:cNvPr>
            <p:cNvSpPr/>
            <p:nvPr/>
          </p:nvSpPr>
          <p:spPr bwMode="auto">
            <a:xfrm rot="16200000">
              <a:off x="31830798" y="12080009"/>
              <a:ext cx="1698171" cy="61395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6000" dirty="0">
                <a:latin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/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6000" b="1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C628C9F-132F-4D2F-B022-D2B068EC4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906" y="13285844"/>
                  <a:ext cx="1872139" cy="8250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/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5F28957-675B-499A-8B67-DF9035FF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842" y="8444494"/>
                  <a:ext cx="1917763" cy="84369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/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B032AEC-D7AB-45BD-9FC3-50F871F5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584" y="8496725"/>
                  <a:ext cx="1917763" cy="84369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/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3E5705A4-132E-40CC-B4B5-F88664C70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75495" y="8496725"/>
                  <a:ext cx="1917763" cy="84369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DE0135-A355-47BF-8D6B-82FE06FD8C90}"/>
                </a:ext>
              </a:extLst>
            </p:cNvPr>
            <p:cNvCxnSpPr>
              <a:cxnSpLocks/>
            </p:cNvCxnSpPr>
            <p:nvPr/>
          </p:nvCxnSpPr>
          <p:spPr>
            <a:xfrm>
              <a:off x="19016420" y="9510596"/>
              <a:ext cx="1447812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/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2932EA7-1100-482C-B409-D632B2365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95636" y="8936750"/>
                  <a:ext cx="1917763" cy="8436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/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6000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6000" b="1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DF7EC60-6CB9-4498-921D-CC5B2CC90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16" y="8496725"/>
                  <a:ext cx="1917763" cy="84151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/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𝑎𝑎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88DFF-9691-4219-BD99-676EF253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96" y="4134066"/>
                <a:ext cx="9383081" cy="2445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/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293680-6268-45F7-9009-70498927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8034941"/>
                <a:ext cx="1314129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/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𝒚𝒂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CA33756-898B-48F8-A455-580974758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76" y="9496989"/>
                <a:ext cx="8566576" cy="9137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/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𝒂𝒂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569836D-F943-4DCC-895C-93D45866B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9278" y="18436033"/>
                <a:ext cx="2588242" cy="163257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49815BD6-C725-4C9F-AD29-318EAFC3765C}"/>
              </a:ext>
            </a:extLst>
          </p:cNvPr>
          <p:cNvCxnSpPr>
            <a:cxnSpLocks/>
            <a:stCxn id="44" idx="1"/>
          </p:cNvCxnSpPr>
          <p:nvPr/>
        </p:nvCxnSpPr>
        <p:spPr>
          <a:xfrm rot="5400000" flipH="1" flipV="1">
            <a:off x="12181027" y="13972149"/>
            <a:ext cx="4360260" cy="5045681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D68EB07-D3F4-4588-8C44-71F74BC0EF34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14505572" y="12389270"/>
            <a:ext cx="4294591" cy="7798937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7F3ABDD-8EF8-4F29-9D75-53C6292DA222}"/>
              </a:ext>
            </a:extLst>
          </p:cNvPr>
          <p:cNvCxnSpPr>
            <a:cxnSpLocks/>
            <a:stCxn id="44" idx="7"/>
          </p:cNvCxnSpPr>
          <p:nvPr/>
        </p:nvCxnSpPr>
        <p:spPr>
          <a:xfrm rot="5400000" flipH="1" flipV="1">
            <a:off x="16857030" y="11241544"/>
            <a:ext cx="4245027" cy="10622124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144A341E-67A6-45B9-8EFD-D1316C552686}"/>
              </a:ext>
            </a:extLst>
          </p:cNvPr>
          <p:cNvCxnSpPr>
            <a:cxnSpLocks/>
            <a:stCxn id="44" idx="6"/>
          </p:cNvCxnSpPr>
          <p:nvPr/>
        </p:nvCxnSpPr>
        <p:spPr>
          <a:xfrm flipV="1">
            <a:off x="14047520" y="14374391"/>
            <a:ext cx="14448993" cy="487793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/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E3ECD38-FFA3-4772-9190-06FF46E86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09819" y="4899711"/>
                <a:ext cx="2588242" cy="1632579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/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23FDC8D-1292-494D-8228-3A602186C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55912" y="4676401"/>
                <a:ext cx="2588242" cy="163257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/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0F9C2E1-EEE0-4E56-A0F4-F0419D18B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02005" y="4634400"/>
                <a:ext cx="2588242" cy="163257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/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C8D5A73-E981-45A9-B3BC-C85E42557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66532" y="4599576"/>
                <a:ext cx="2588242" cy="163257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7EB4910-E787-4742-A6F6-BCAECB08653C}"/>
              </a:ext>
            </a:extLst>
          </p:cNvPr>
          <p:cNvCxnSpPr>
            <a:cxnSpLocks/>
            <a:stCxn id="75" idx="0"/>
            <a:endCxn id="66" idx="4"/>
          </p:cNvCxnSpPr>
          <p:nvPr/>
        </p:nvCxnSpPr>
        <p:spPr>
          <a:xfrm rot="16200000" flipV="1">
            <a:off x="17079610" y="6856621"/>
            <a:ext cx="1141835" cy="49317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/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5FE706-67CF-4220-97C9-C7B0BFBCC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3262" y="7064614"/>
                <a:ext cx="1854867" cy="92333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85600F89-1EE3-45E7-9601-99B4E9085A38}"/>
              </a:ext>
            </a:extLst>
          </p:cNvPr>
          <p:cNvCxnSpPr>
            <a:cxnSpLocks/>
            <a:stCxn id="30" idx="0"/>
            <a:endCxn id="66" idx="3"/>
          </p:cNvCxnSpPr>
          <p:nvPr/>
        </p:nvCxnSpPr>
        <p:spPr>
          <a:xfrm rot="5400000" flipH="1" flipV="1">
            <a:off x="15889072" y="6464828"/>
            <a:ext cx="771410" cy="428162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BB0358-D937-4BCA-B742-6B65DCCFDD0E}"/>
              </a:ext>
            </a:extLst>
          </p:cNvPr>
          <p:cNvCxnSpPr/>
          <p:nvPr/>
        </p:nvCxnSpPr>
        <p:spPr>
          <a:xfrm>
            <a:off x="17969306" y="6678909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925B90-01EC-4DF4-ADB9-5C4C7E5B83E5}"/>
              </a:ext>
            </a:extLst>
          </p:cNvPr>
          <p:cNvCxnSpPr>
            <a:cxnSpLocks/>
          </p:cNvCxnSpPr>
          <p:nvPr/>
        </p:nvCxnSpPr>
        <p:spPr>
          <a:xfrm>
            <a:off x="1799938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D74A368-6A15-483D-AF32-EC2EFCBE6C8A}"/>
              </a:ext>
            </a:extLst>
          </p:cNvPr>
          <p:cNvCxnSpPr>
            <a:cxnSpLocks/>
          </p:cNvCxnSpPr>
          <p:nvPr/>
        </p:nvCxnSpPr>
        <p:spPr>
          <a:xfrm flipH="1">
            <a:off x="13668481" y="14314859"/>
            <a:ext cx="1266719" cy="68775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715A85FE-43BD-49E0-9C2D-5B5F32A33022}"/>
              </a:ext>
            </a:extLst>
          </p:cNvPr>
          <p:cNvCxnSpPr>
            <a:cxnSpLocks/>
            <a:stCxn id="79" idx="0"/>
            <a:endCxn id="67" idx="4"/>
          </p:cNvCxnSpPr>
          <p:nvPr/>
        </p:nvCxnSpPr>
        <p:spPr>
          <a:xfrm rot="16200000" flipV="1">
            <a:off x="20702603" y="6756411"/>
            <a:ext cx="1365145" cy="47028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/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1FB16DD-D798-41F4-82B2-12AB3042F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064" y="7136260"/>
                <a:ext cx="1854867" cy="92333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487F7903-F804-4B34-9A51-4FE61A5663B5}"/>
              </a:ext>
            </a:extLst>
          </p:cNvPr>
          <p:cNvCxnSpPr>
            <a:cxnSpLocks/>
            <a:stCxn id="102" idx="0"/>
            <a:endCxn id="67" idx="3"/>
          </p:cNvCxnSpPr>
          <p:nvPr/>
        </p:nvCxnSpPr>
        <p:spPr>
          <a:xfrm rot="5400000" flipH="1" flipV="1">
            <a:off x="19579541" y="6480851"/>
            <a:ext cx="1066366" cy="244453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037EEE2-5CD6-482C-9110-0B17270A926F}"/>
              </a:ext>
            </a:extLst>
          </p:cNvPr>
          <p:cNvCxnSpPr/>
          <p:nvPr/>
        </p:nvCxnSpPr>
        <p:spPr>
          <a:xfrm>
            <a:off x="21735348" y="6579287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8ADB25A-225C-4991-BC2D-359DEA7A4CE8}"/>
              </a:ext>
            </a:extLst>
          </p:cNvPr>
          <p:cNvCxnSpPr>
            <a:cxnSpLocks/>
          </p:cNvCxnSpPr>
          <p:nvPr/>
        </p:nvCxnSpPr>
        <p:spPr>
          <a:xfrm>
            <a:off x="2173534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5D3955D-EE9C-4AF4-8C63-9DD147E91788}"/>
              </a:ext>
            </a:extLst>
          </p:cNvPr>
          <p:cNvCxnSpPr>
            <a:cxnSpLocks/>
          </p:cNvCxnSpPr>
          <p:nvPr/>
        </p:nvCxnSpPr>
        <p:spPr>
          <a:xfrm flipH="1">
            <a:off x="18563125" y="13803578"/>
            <a:ext cx="1742400" cy="17790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500CD01-CF81-4226-AECE-BF16AD5CEE13}"/>
              </a:ext>
            </a:extLst>
          </p:cNvPr>
          <p:cNvCxnSpPr>
            <a:cxnSpLocks/>
          </p:cNvCxnSpPr>
          <p:nvPr/>
        </p:nvCxnSpPr>
        <p:spPr>
          <a:xfrm flipH="1">
            <a:off x="18698061" y="12816319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76ECC2-7EAB-4051-B8E4-73AD213F8997}"/>
              </a:ext>
            </a:extLst>
          </p:cNvPr>
          <p:cNvSpPr txBox="1"/>
          <p:nvPr/>
        </p:nvSpPr>
        <p:spPr>
          <a:xfrm>
            <a:off x="13299645" y="13612449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t=1,2,3,4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6C048C3-340E-4F1C-BB5F-75E86663AD4D}"/>
              </a:ext>
            </a:extLst>
          </p:cNvPr>
          <p:cNvCxnSpPr>
            <a:cxnSpLocks/>
          </p:cNvCxnSpPr>
          <p:nvPr/>
        </p:nvCxnSpPr>
        <p:spPr>
          <a:xfrm flipH="1">
            <a:off x="13768651" y="15400775"/>
            <a:ext cx="1145306" cy="84724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160BC82-9733-47A5-AB86-930BE4DCE292}"/>
              </a:ext>
            </a:extLst>
          </p:cNvPr>
          <p:cNvSpPr txBox="1"/>
          <p:nvPr/>
        </p:nvSpPr>
        <p:spPr>
          <a:xfrm>
            <a:off x="14859552" y="14642820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t=2,3,4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F0E76AC-BC4B-4611-82A0-38A2DBBF212A}"/>
              </a:ext>
            </a:extLst>
          </p:cNvPr>
          <p:cNvCxnSpPr>
            <a:cxnSpLocks/>
          </p:cNvCxnSpPr>
          <p:nvPr/>
        </p:nvCxnSpPr>
        <p:spPr>
          <a:xfrm flipH="1">
            <a:off x="14481562" y="16160401"/>
            <a:ext cx="1085763" cy="66033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9AF6AB-6692-4E77-B436-4BB0468A24F9}"/>
              </a:ext>
            </a:extLst>
          </p:cNvPr>
          <p:cNvSpPr txBox="1"/>
          <p:nvPr/>
        </p:nvSpPr>
        <p:spPr>
          <a:xfrm>
            <a:off x="15512919" y="15402446"/>
            <a:ext cx="138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t=3,4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0D0A802-3020-47DE-9B7D-BAEEE71709D1}"/>
              </a:ext>
            </a:extLst>
          </p:cNvPr>
          <p:cNvCxnSpPr>
            <a:cxnSpLocks/>
          </p:cNvCxnSpPr>
          <p:nvPr/>
        </p:nvCxnSpPr>
        <p:spPr>
          <a:xfrm flipH="1">
            <a:off x="15758405" y="18765947"/>
            <a:ext cx="1137019" cy="26850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AA30528-EA3F-4681-A701-9B828D192C0C}"/>
              </a:ext>
            </a:extLst>
          </p:cNvPr>
          <p:cNvSpPr txBox="1"/>
          <p:nvPr/>
        </p:nvSpPr>
        <p:spPr>
          <a:xfrm>
            <a:off x="17012504" y="18260902"/>
            <a:ext cx="138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t=4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/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95669BF-DA94-4DB0-BB71-C3D408F0F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831" y="7346976"/>
                <a:ext cx="1854867" cy="92333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CC68CC91-5466-4128-A160-8067E0973CA4}"/>
              </a:ext>
            </a:extLst>
          </p:cNvPr>
          <p:cNvCxnSpPr>
            <a:cxnSpLocks/>
            <a:stCxn id="117" idx="0"/>
            <a:endCxn id="68" idx="3"/>
          </p:cNvCxnSpPr>
          <p:nvPr/>
        </p:nvCxnSpPr>
        <p:spPr>
          <a:xfrm rot="5400000" flipH="1" flipV="1">
            <a:off x="23258613" y="6624546"/>
            <a:ext cx="1319083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Curved 118">
            <a:extLst>
              <a:ext uri="{FF2B5EF4-FFF2-40B4-BE49-F238E27FC236}">
                <a16:creationId xmlns:a16="http://schemas.microsoft.com/office/drawing/2014/main" id="{CBF11175-FB13-4E02-AAD1-D058495A6D53}"/>
              </a:ext>
            </a:extLst>
          </p:cNvPr>
          <p:cNvCxnSpPr>
            <a:cxnSpLocks/>
            <a:stCxn id="81" idx="0"/>
            <a:endCxn id="68" idx="4"/>
          </p:cNvCxnSpPr>
          <p:nvPr/>
        </p:nvCxnSpPr>
        <p:spPr>
          <a:xfrm rot="16200000" flipV="1">
            <a:off x="24403817" y="6759288"/>
            <a:ext cx="1407146" cy="4225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9778802A-0EBE-4637-8D21-2A5AAADCBBB2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8336602" y="6551947"/>
            <a:ext cx="1614934" cy="56682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/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BE6E08-1BE9-45DD-832D-F4B63164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956" y="7443447"/>
                <a:ext cx="1854867" cy="92333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1A22121D-C738-490D-88FC-AE27712B21C0}"/>
              </a:ext>
            </a:extLst>
          </p:cNvPr>
          <p:cNvCxnSpPr>
            <a:cxnSpLocks/>
            <a:stCxn id="121" idx="0"/>
          </p:cNvCxnSpPr>
          <p:nvPr/>
        </p:nvCxnSpPr>
        <p:spPr>
          <a:xfrm rot="5400000" flipH="1" flipV="1">
            <a:off x="27094817" y="6612096"/>
            <a:ext cx="1536925" cy="125779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1DD0AE-25B1-408A-A087-9E861C5016CF}"/>
              </a:ext>
            </a:extLst>
          </p:cNvPr>
          <p:cNvCxnSpPr/>
          <p:nvPr/>
        </p:nvCxnSpPr>
        <p:spPr>
          <a:xfrm>
            <a:off x="25302406" y="6520640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A7170BE-6939-4FEB-B0EF-ADF0EA27A799}"/>
              </a:ext>
            </a:extLst>
          </p:cNvPr>
          <p:cNvCxnSpPr/>
          <p:nvPr/>
        </p:nvCxnSpPr>
        <p:spPr>
          <a:xfrm>
            <a:off x="29417374" y="6500605"/>
            <a:ext cx="452044" cy="67439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7513A06-5D4A-4F46-9DD8-49DED412D70D}"/>
              </a:ext>
            </a:extLst>
          </p:cNvPr>
          <p:cNvCxnSpPr>
            <a:cxnSpLocks/>
          </p:cNvCxnSpPr>
          <p:nvPr/>
        </p:nvCxnSpPr>
        <p:spPr>
          <a:xfrm>
            <a:off x="25528428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70FA2B-4762-464E-8ECB-1E11A1896521}"/>
              </a:ext>
            </a:extLst>
          </p:cNvPr>
          <p:cNvCxnSpPr>
            <a:cxnSpLocks/>
          </p:cNvCxnSpPr>
          <p:nvPr/>
        </p:nvCxnSpPr>
        <p:spPr>
          <a:xfrm>
            <a:off x="29568624" y="10410765"/>
            <a:ext cx="0" cy="114505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E8EB80C-5C8D-481C-9E84-4155A5E1FD5B}"/>
              </a:ext>
            </a:extLst>
          </p:cNvPr>
          <p:cNvCxnSpPr>
            <a:cxnSpLocks/>
          </p:cNvCxnSpPr>
          <p:nvPr/>
        </p:nvCxnSpPr>
        <p:spPr>
          <a:xfrm flipH="1">
            <a:off x="22187392" y="12791806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4BFAACD-2FD5-4385-BC54-5A322C442927}"/>
              </a:ext>
            </a:extLst>
          </p:cNvPr>
          <p:cNvCxnSpPr>
            <a:cxnSpLocks/>
          </p:cNvCxnSpPr>
          <p:nvPr/>
        </p:nvCxnSpPr>
        <p:spPr>
          <a:xfrm flipH="1">
            <a:off x="26140992" y="12768425"/>
            <a:ext cx="1463928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/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685CF1-D4F9-4246-A1E8-B4969F32E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85139" y="2409659"/>
                <a:ext cx="2588242" cy="1632579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B502AB64-E4CD-499B-9D8C-52CB41645E3F}"/>
              </a:ext>
            </a:extLst>
          </p:cNvPr>
          <p:cNvCxnSpPr>
            <a:cxnSpLocks/>
            <a:stCxn id="66" idx="0"/>
            <a:endCxn id="132" idx="2"/>
          </p:cNvCxnSpPr>
          <p:nvPr/>
        </p:nvCxnSpPr>
        <p:spPr>
          <a:xfrm rot="5400000" flipH="1" flipV="1">
            <a:off x="18707658" y="1922231"/>
            <a:ext cx="1673762" cy="4281199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BD7293AA-064F-4E5C-AF35-674F96DE32BA}"/>
              </a:ext>
            </a:extLst>
          </p:cNvPr>
          <p:cNvCxnSpPr>
            <a:cxnSpLocks/>
            <a:stCxn id="67" idx="0"/>
            <a:endCxn id="132" idx="3"/>
          </p:cNvCxnSpPr>
          <p:nvPr/>
        </p:nvCxnSpPr>
        <p:spPr>
          <a:xfrm rot="5400000" flipH="1" flipV="1">
            <a:off x="21170481" y="3782705"/>
            <a:ext cx="873249" cy="914145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4E345924-C2B2-4FD8-BD53-B0ECE85C110D}"/>
              </a:ext>
            </a:extLst>
          </p:cNvPr>
          <p:cNvCxnSpPr>
            <a:cxnSpLocks/>
            <a:stCxn id="68" idx="0"/>
            <a:endCxn id="132" idx="5"/>
          </p:cNvCxnSpPr>
          <p:nvPr/>
        </p:nvCxnSpPr>
        <p:spPr>
          <a:xfrm rot="16200000" flipV="1">
            <a:off x="23979610" y="3717884"/>
            <a:ext cx="831248" cy="100178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6FEB443C-1713-43AC-9A12-D31144760A6A}"/>
              </a:ext>
            </a:extLst>
          </p:cNvPr>
          <p:cNvCxnSpPr>
            <a:cxnSpLocks/>
            <a:stCxn id="69" idx="1"/>
            <a:endCxn id="132" idx="6"/>
          </p:cNvCxnSpPr>
          <p:nvPr/>
        </p:nvCxnSpPr>
        <p:spPr>
          <a:xfrm rot="16200000" flipV="1">
            <a:off x="25303120" y="2196211"/>
            <a:ext cx="1612713" cy="3672190"/>
          </a:xfrm>
          <a:prstGeom prst="curvedConnector2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3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12" grpId="0"/>
      <p:bldP spid="114" grpId="0"/>
      <p:bldP spid="1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29862</TotalTime>
  <Words>2249</Words>
  <Application>Microsoft Office PowerPoint</Application>
  <PresentationFormat>Custom</PresentationFormat>
  <Paragraphs>685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Lucida Grande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So far, one-to-one mapping</vt:lpstr>
      <vt:lpstr>Recurrent Neural Network</vt:lpstr>
      <vt:lpstr>Recurrent Neural Network</vt:lpstr>
      <vt:lpstr>Recurrent Neural Network: Forward pass</vt:lpstr>
      <vt:lpstr>Recurrent Neural Network: recurrent</vt:lpstr>
      <vt:lpstr>Recurrent Neural Network: loss</vt:lpstr>
      <vt:lpstr>Recurrent Neural Network: backprop through time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variants</vt:lpstr>
      <vt:lpstr>Recurrent Neural Network: encoder-decoder</vt:lpstr>
      <vt:lpstr>Recurrent Neural Network: vanishing gradient</vt:lpstr>
      <vt:lpstr>Recurrent Neural Network: vanishing gradient</vt:lpstr>
      <vt:lpstr>Recurrent Neural Network: vanishing gradient</vt:lpstr>
      <vt:lpstr>Fix the unstable gradient: skip connections</vt:lpstr>
      <vt:lpstr>Invented much earlier for RNN </vt:lpstr>
      <vt:lpstr>Vanilla RNN: computing cell</vt:lpstr>
      <vt:lpstr>LSTM: introduce a memory cell</vt:lpstr>
      <vt:lpstr>LSTM: introduce a memory cell</vt:lpstr>
      <vt:lpstr>LSTM: computing graph</vt:lpstr>
      <vt:lpstr>LSTM: computing graph</vt:lpstr>
      <vt:lpstr>GRU: Gated Recurrent Unit</vt:lpstr>
      <vt:lpstr>Other variants</vt:lpstr>
      <vt:lpstr>Bidirectional RNN (BRNN)</vt:lpstr>
      <vt:lpstr>Bidirectional RNN (BRNN)</vt:lpstr>
      <vt:lpstr>Multi-layer RNN or deep RNN</vt:lpstr>
      <vt:lpstr>Multi-layer RNN or deep RNN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2778</cp:revision>
  <dcterms:created xsi:type="dcterms:W3CDTF">2010-08-11T18:35:55Z</dcterms:created>
  <dcterms:modified xsi:type="dcterms:W3CDTF">2021-05-27T20:50:58Z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